
<file path=[Content_Types].xml><?xml version="1.0" encoding="utf-8"?>
<Types xmlns="http://schemas.openxmlformats.org/package/2006/content-types">
  <Override PartName="/ppt/slides/slide47.xml" ContentType="application/vnd.openxmlformats-officedocument.presentationml.slide+xml"/>
  <Override PartName="/ppt/tags/tag8.xml" ContentType="application/vnd.openxmlformats-officedocument.presentationml.tags+xml"/>
  <Override PartName="/ppt/notesSlides/notesSlide2.xml" ContentType="application/vnd.openxmlformats-officedocument.presentationml.notesSlide+xml"/>
  <Override PartName="/ppt/slides/slide36.xml" ContentType="application/vnd.openxmlformats-officedocument.presentationml.slide+xml"/>
  <Override PartName="/ppt/slides/slide25.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tags/tag85.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notesSlides/notesSlide12.xml" ContentType="application/vnd.openxmlformats-officedocument.presentationml.notesSlide+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diagrams/layout1.xml" ContentType="application/vnd.openxmlformats-officedocument.drawingml.diagramLayout+xml"/>
  <Override PartName="/ppt/tags/tag41.xml" ContentType="application/vnd.openxmlformats-officedocument.presentationml.tags+xml"/>
  <Override PartName="/ppt/diagrams/data2.xml" ContentType="application/vnd.openxmlformats-officedocument.drawingml.diagramData+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ags/tag5.xml" ContentType="application/vnd.openxmlformats-officedocument.presentationml.tags+xml"/>
  <Override PartName="/ppt/theme/theme2.xml" ContentType="application/vnd.openxmlformats-officedocument.theme+xml"/>
  <Override PartName="/ppt/diagrams/quickStyle3.xml" ContentType="application/vnd.openxmlformats-officedocument.drawingml.diagramStyle+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notesSlides/notesSlide13.xml" ContentType="application/vnd.openxmlformats-officedocument.presentationml.notesSlide+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notesSlides/notesSlide8.xml" ContentType="application/vnd.openxmlformats-officedocument.presentationml.notesSlide+xml"/>
  <Override PartName="/ppt/tags/tag53.xml" ContentType="application/vnd.openxmlformats-officedocument.presentationml.tags+xml"/>
  <Override PartName="/ppt/diagrams/layout2.xml" ContentType="application/vnd.openxmlformats-officedocument.drawingml.diagramLayout+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diagrams/data3.xml" ContentType="application/vnd.openxmlformats-officedocument.drawingml.diagramData+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notesSlides/notesSlide14.xml" ContentType="application/vnd.openxmlformats-officedocument.presentationml.notesSlide+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diagrams/layout3.xml" ContentType="application/vnd.openxmlformats-officedocument.drawingml.diagramLayout+xml"/>
  <Override PartName="/ppt/tags/tag32.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tags/tag7.xml" ContentType="application/vnd.openxmlformats-officedocument.presentationml.tags+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tags/tag3.xml" ContentType="application/vnd.openxmlformats-officedocument.presentationml.tags+xml"/>
  <Default Extension="jpeg" ContentType="image/jpeg"/>
  <Override PartName="/ppt/diagrams/quickStyle1.xml" ContentType="application/vnd.openxmlformats-officedocument.drawingml.diagramStyle+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notesSlides/notesSlide15.xml" ContentType="application/vnd.openxmlformats-officedocument.presentationml.notesSlide+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11.xml" ContentType="application/vnd.openxmlformats-officedocument.presentationml.notesSlide+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diagrams/data1.xml" ContentType="application/vnd.openxmlformats-officedocument.drawingml.diagramData+xml"/>
  <Override PartName="/ppt/diagrams/colors3.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6" r:id="rId2"/>
    <p:sldId id="257" r:id="rId3"/>
    <p:sldId id="258" r:id="rId4"/>
    <p:sldId id="261" r:id="rId5"/>
    <p:sldId id="259" r:id="rId6"/>
    <p:sldId id="260" r:id="rId7"/>
    <p:sldId id="262" r:id="rId8"/>
    <p:sldId id="264" r:id="rId9"/>
    <p:sldId id="266" r:id="rId10"/>
    <p:sldId id="267" r:id="rId11"/>
    <p:sldId id="269" r:id="rId12"/>
    <p:sldId id="272" r:id="rId13"/>
    <p:sldId id="322" r:id="rId14"/>
    <p:sldId id="323" r:id="rId15"/>
    <p:sldId id="324" r:id="rId16"/>
    <p:sldId id="280" r:id="rId17"/>
    <p:sldId id="325" r:id="rId18"/>
    <p:sldId id="320" r:id="rId19"/>
    <p:sldId id="321" r:id="rId20"/>
    <p:sldId id="326" r:id="rId21"/>
    <p:sldId id="328" r:id="rId22"/>
    <p:sldId id="329" r:id="rId23"/>
    <p:sldId id="330" r:id="rId24"/>
    <p:sldId id="331" r:id="rId25"/>
    <p:sldId id="332" r:id="rId26"/>
    <p:sldId id="274" r:id="rId27"/>
    <p:sldId id="275" r:id="rId28"/>
    <p:sldId id="276" r:id="rId29"/>
    <p:sldId id="277" r:id="rId30"/>
    <p:sldId id="333" r:id="rId31"/>
    <p:sldId id="335" r:id="rId32"/>
    <p:sldId id="338" r:id="rId33"/>
    <p:sldId id="339" r:id="rId34"/>
    <p:sldId id="340" r:id="rId35"/>
    <p:sldId id="337" r:id="rId36"/>
    <p:sldId id="342" r:id="rId37"/>
    <p:sldId id="343" r:id="rId38"/>
    <p:sldId id="344" r:id="rId39"/>
    <p:sldId id="278" r:id="rId40"/>
    <p:sldId id="282" r:id="rId41"/>
    <p:sldId id="283" r:id="rId42"/>
    <p:sldId id="279" r:id="rId43"/>
    <p:sldId id="285" r:id="rId44"/>
    <p:sldId id="284" r:id="rId45"/>
    <p:sldId id="288" r:id="rId46"/>
    <p:sldId id="290" r:id="rId47"/>
    <p:sldId id="289" r:id="rId48"/>
    <p:sldId id="291" r:id="rId49"/>
    <p:sldId id="345" r:id="rId50"/>
    <p:sldId id="346" r:id="rId51"/>
    <p:sldId id="347" r:id="rId52"/>
    <p:sldId id="313" r:id="rId53"/>
    <p:sldId id="314" r:id="rId54"/>
    <p:sldId id="316" r:id="rId55"/>
    <p:sldId id="318" r:id="rId56"/>
    <p:sldId id="319"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D5853B-8D8D-4753-B751-1405DB207A7A}" type="doc">
      <dgm:prSet loTypeId="urn:microsoft.com/office/officeart/2005/8/layout/process3" loCatId="process" qsTypeId="urn:microsoft.com/office/officeart/2005/8/quickstyle/3d2" qsCatId="3D" csTypeId="urn:microsoft.com/office/officeart/2005/8/colors/colorful2" csCatId="colorful" phldr="1"/>
      <dgm:spPr/>
      <dgm:t>
        <a:bodyPr/>
        <a:lstStyle/>
        <a:p>
          <a:endParaRPr lang="en-ZA"/>
        </a:p>
      </dgm:t>
    </dgm:pt>
    <dgm:pt modelId="{88CA8ABB-284C-4BA5-A481-07FD77E3A183}">
      <dgm:prSet phldrT="[Text]" custT="1"/>
      <dgm:spPr/>
      <dgm:t>
        <a:bodyPr/>
        <a:lstStyle/>
        <a:p>
          <a:r>
            <a:rPr lang="en-ZA" sz="2000" b="1" dirty="0" smtClean="0"/>
            <a:t>2013/14</a:t>
          </a:r>
          <a:endParaRPr lang="en-ZA" sz="2000" b="1" dirty="0"/>
        </a:p>
      </dgm:t>
    </dgm:pt>
    <dgm:pt modelId="{63F90F12-F44D-4A90-AF39-1BE2A230EE21}" type="parTrans" cxnId="{A731D56A-E78A-47B5-8D8D-B7B540435B7D}">
      <dgm:prSet/>
      <dgm:spPr/>
      <dgm:t>
        <a:bodyPr/>
        <a:lstStyle/>
        <a:p>
          <a:endParaRPr lang="en-ZA"/>
        </a:p>
      </dgm:t>
    </dgm:pt>
    <dgm:pt modelId="{DE8CC835-03EE-4512-A7AE-ECE52706753A}" type="sibTrans" cxnId="{A731D56A-E78A-47B5-8D8D-B7B540435B7D}">
      <dgm:prSet/>
      <dgm:spPr/>
      <dgm:t>
        <a:bodyPr/>
        <a:lstStyle/>
        <a:p>
          <a:endParaRPr lang="en-ZA"/>
        </a:p>
      </dgm:t>
    </dgm:pt>
    <dgm:pt modelId="{8A112202-F1DD-4866-B4B2-C9D0DAA98F52}">
      <dgm:prSet phldrT="[Text]" custT="1"/>
      <dgm:spPr/>
      <dgm:t>
        <a:bodyPr/>
        <a:lstStyle/>
        <a:p>
          <a:r>
            <a:rPr lang="en-ZA" sz="2000" dirty="0" smtClean="0"/>
            <a:t>Sign-up and Orientation for Principals and Deputy Principals</a:t>
          </a:r>
          <a:endParaRPr lang="en-ZA" sz="2000" dirty="0"/>
        </a:p>
      </dgm:t>
    </dgm:pt>
    <dgm:pt modelId="{127F2E8D-E01A-42F4-9A80-BCBC510FF99B}" type="parTrans" cxnId="{0D4A7CD7-A865-4D2B-AEB0-C5634F4A623C}">
      <dgm:prSet/>
      <dgm:spPr/>
      <dgm:t>
        <a:bodyPr/>
        <a:lstStyle/>
        <a:p>
          <a:endParaRPr lang="en-ZA"/>
        </a:p>
      </dgm:t>
    </dgm:pt>
    <dgm:pt modelId="{E797C3A7-81AC-4DDD-8306-5BC7AFBE5577}" type="sibTrans" cxnId="{0D4A7CD7-A865-4D2B-AEB0-C5634F4A623C}">
      <dgm:prSet/>
      <dgm:spPr/>
      <dgm:t>
        <a:bodyPr/>
        <a:lstStyle/>
        <a:p>
          <a:endParaRPr lang="en-ZA"/>
        </a:p>
      </dgm:t>
    </dgm:pt>
    <dgm:pt modelId="{A6C9F6C5-5F7A-4D93-8110-8F0E667E6594}">
      <dgm:prSet phldrT="[Text]" custT="1"/>
      <dgm:spPr/>
      <dgm:t>
        <a:bodyPr/>
        <a:lstStyle/>
        <a:p>
          <a:r>
            <a:rPr lang="en-ZA" sz="2000" b="1" dirty="0" smtClean="0"/>
            <a:t>2014/15</a:t>
          </a:r>
          <a:endParaRPr lang="en-ZA" sz="2000" b="1" dirty="0"/>
        </a:p>
      </dgm:t>
    </dgm:pt>
    <dgm:pt modelId="{E678029E-0860-4692-8006-3E5AC64166CE}" type="parTrans" cxnId="{8A19A9B9-0B1A-470B-A156-8685F0816F39}">
      <dgm:prSet/>
      <dgm:spPr/>
      <dgm:t>
        <a:bodyPr/>
        <a:lstStyle/>
        <a:p>
          <a:endParaRPr lang="en-ZA"/>
        </a:p>
      </dgm:t>
    </dgm:pt>
    <dgm:pt modelId="{E2EA588D-0F04-4EBF-80ED-37414BDDEF58}" type="sibTrans" cxnId="{8A19A9B9-0B1A-470B-A156-8685F0816F39}">
      <dgm:prSet/>
      <dgm:spPr/>
      <dgm:t>
        <a:bodyPr/>
        <a:lstStyle/>
        <a:p>
          <a:endParaRPr lang="en-ZA"/>
        </a:p>
      </dgm:t>
    </dgm:pt>
    <dgm:pt modelId="{D3E5CB6F-6EC8-4491-9D1C-3FB47825B735}">
      <dgm:prSet phldrT="[Text]" custT="1"/>
      <dgm:spPr/>
      <dgm:t>
        <a:bodyPr/>
        <a:lstStyle/>
        <a:p>
          <a:r>
            <a:rPr lang="en-ZA" sz="2000" dirty="0" smtClean="0"/>
            <a:t>1</a:t>
          </a:r>
          <a:r>
            <a:rPr lang="en-ZA" sz="2000" baseline="30000" dirty="0" smtClean="0"/>
            <a:t>st</a:t>
          </a:r>
          <a:r>
            <a:rPr lang="en-ZA" sz="2000" dirty="0" smtClean="0"/>
            <a:t> year of the Principals and Deputy Principals’ three year CPTD system cycle</a:t>
          </a:r>
          <a:endParaRPr lang="en-ZA" sz="2000" dirty="0"/>
        </a:p>
      </dgm:t>
    </dgm:pt>
    <dgm:pt modelId="{89BAD914-0497-48E3-9701-FD4B334CFA06}" type="parTrans" cxnId="{677A2B4D-F54A-4529-A42F-E6E1125B96A1}">
      <dgm:prSet/>
      <dgm:spPr/>
      <dgm:t>
        <a:bodyPr/>
        <a:lstStyle/>
        <a:p>
          <a:endParaRPr lang="en-ZA"/>
        </a:p>
      </dgm:t>
    </dgm:pt>
    <dgm:pt modelId="{66520679-58A8-40C7-9E2F-FEF3645761F8}" type="sibTrans" cxnId="{677A2B4D-F54A-4529-A42F-E6E1125B96A1}">
      <dgm:prSet/>
      <dgm:spPr/>
      <dgm:t>
        <a:bodyPr/>
        <a:lstStyle/>
        <a:p>
          <a:endParaRPr lang="en-ZA"/>
        </a:p>
      </dgm:t>
    </dgm:pt>
    <dgm:pt modelId="{8330BEBE-C22F-4C36-A915-3A26B17F0BCC}">
      <dgm:prSet phldrT="[Text]" custT="1"/>
      <dgm:spPr/>
      <dgm:t>
        <a:bodyPr/>
        <a:lstStyle/>
        <a:p>
          <a:r>
            <a:rPr lang="en-ZA" sz="2000" b="1" dirty="0" smtClean="0"/>
            <a:t>2015/16</a:t>
          </a:r>
          <a:endParaRPr lang="en-ZA" sz="2000" b="1" dirty="0"/>
        </a:p>
      </dgm:t>
    </dgm:pt>
    <dgm:pt modelId="{D137B538-C810-42F8-901E-12DA1BF51F3E}" type="parTrans" cxnId="{1EBA4CB4-1DB3-4F76-B205-C8B8D7B7EF66}">
      <dgm:prSet/>
      <dgm:spPr/>
      <dgm:t>
        <a:bodyPr/>
        <a:lstStyle/>
        <a:p>
          <a:endParaRPr lang="en-ZA"/>
        </a:p>
      </dgm:t>
    </dgm:pt>
    <dgm:pt modelId="{4D490B84-62AA-4AA7-9798-ED77A323371E}" type="sibTrans" cxnId="{1EBA4CB4-1DB3-4F76-B205-C8B8D7B7EF66}">
      <dgm:prSet/>
      <dgm:spPr/>
      <dgm:t>
        <a:bodyPr/>
        <a:lstStyle/>
        <a:p>
          <a:endParaRPr lang="en-ZA"/>
        </a:p>
      </dgm:t>
    </dgm:pt>
    <dgm:pt modelId="{94D2BD7F-280E-423D-B7A0-3BC771C7592D}">
      <dgm:prSet phldrT="[Text]" custT="1"/>
      <dgm:spPr/>
      <dgm:t>
        <a:bodyPr/>
        <a:lstStyle/>
        <a:p>
          <a:r>
            <a:rPr lang="en-ZA" sz="2000" dirty="0" smtClean="0"/>
            <a:t>2</a:t>
          </a:r>
          <a:r>
            <a:rPr lang="en-ZA" sz="2000" baseline="30000" dirty="0" smtClean="0"/>
            <a:t>nd</a:t>
          </a:r>
          <a:r>
            <a:rPr lang="en-ZA" sz="2000" dirty="0" smtClean="0"/>
            <a:t> year of the Principals and Deputy Principals’ three year CPTD system cycle</a:t>
          </a:r>
          <a:endParaRPr lang="en-ZA" sz="2000" dirty="0"/>
        </a:p>
      </dgm:t>
    </dgm:pt>
    <dgm:pt modelId="{EA32E921-50EF-4821-B410-E4A8875B3EE5}" type="parTrans" cxnId="{28547F4D-1637-479D-A1B1-BD4F26471288}">
      <dgm:prSet/>
      <dgm:spPr/>
      <dgm:t>
        <a:bodyPr/>
        <a:lstStyle/>
        <a:p>
          <a:endParaRPr lang="en-ZA"/>
        </a:p>
      </dgm:t>
    </dgm:pt>
    <dgm:pt modelId="{6B3188A2-3662-4EBC-9C9D-CD214B0231E2}" type="sibTrans" cxnId="{28547F4D-1637-479D-A1B1-BD4F26471288}">
      <dgm:prSet/>
      <dgm:spPr/>
      <dgm:t>
        <a:bodyPr/>
        <a:lstStyle/>
        <a:p>
          <a:endParaRPr lang="en-ZA"/>
        </a:p>
      </dgm:t>
    </dgm:pt>
    <dgm:pt modelId="{F670E99B-E2B2-42E4-841C-EBA23B628D70}">
      <dgm:prSet phldrT="[Text]" custT="1"/>
      <dgm:spPr/>
      <dgm:t>
        <a:bodyPr/>
        <a:lstStyle/>
        <a:p>
          <a:r>
            <a:rPr lang="en-ZA" sz="2000" dirty="0" smtClean="0"/>
            <a:t>Sign-up and Orientation for the HODs</a:t>
          </a:r>
          <a:endParaRPr lang="en-ZA" sz="2000" dirty="0"/>
        </a:p>
      </dgm:t>
    </dgm:pt>
    <dgm:pt modelId="{BCEE9092-6FCC-42E3-B4FC-89E8A75A6C5C}" type="parTrans" cxnId="{4D0521A3-DE57-4FCC-B474-CEE8F9D5E0DD}">
      <dgm:prSet/>
      <dgm:spPr/>
      <dgm:t>
        <a:bodyPr/>
        <a:lstStyle/>
        <a:p>
          <a:endParaRPr lang="en-ZA"/>
        </a:p>
      </dgm:t>
    </dgm:pt>
    <dgm:pt modelId="{BDE81EF3-9329-4D43-BEA0-1DC105C7C784}" type="sibTrans" cxnId="{4D0521A3-DE57-4FCC-B474-CEE8F9D5E0DD}">
      <dgm:prSet/>
      <dgm:spPr/>
      <dgm:t>
        <a:bodyPr/>
        <a:lstStyle/>
        <a:p>
          <a:endParaRPr lang="en-ZA"/>
        </a:p>
      </dgm:t>
    </dgm:pt>
    <dgm:pt modelId="{6E8FF94B-3395-499D-A98A-D281957111AF}">
      <dgm:prSet phldrT="[Text]" custT="1"/>
      <dgm:spPr/>
      <dgm:t>
        <a:bodyPr/>
        <a:lstStyle/>
        <a:p>
          <a:r>
            <a:rPr lang="en-ZA" sz="2000" dirty="0" smtClean="0"/>
            <a:t>1</a:t>
          </a:r>
          <a:r>
            <a:rPr lang="en-ZA" sz="2000" baseline="30000" dirty="0" smtClean="0"/>
            <a:t>st</a:t>
          </a:r>
          <a:r>
            <a:rPr lang="en-ZA" sz="2000" dirty="0" smtClean="0"/>
            <a:t> year of  the HODs’ three year CPTD system cycle</a:t>
          </a:r>
          <a:endParaRPr lang="en-ZA" sz="2000" dirty="0"/>
        </a:p>
      </dgm:t>
    </dgm:pt>
    <dgm:pt modelId="{3DFADBE1-3E33-45D9-A1D8-6B758E6B0BEC}" type="parTrans" cxnId="{C83A44A7-524E-4A31-A943-C192773A0D9A}">
      <dgm:prSet/>
      <dgm:spPr/>
      <dgm:t>
        <a:bodyPr/>
        <a:lstStyle/>
        <a:p>
          <a:endParaRPr lang="en-ZA"/>
        </a:p>
      </dgm:t>
    </dgm:pt>
    <dgm:pt modelId="{D38DC0F0-07BE-473B-AC9D-80489048EF1F}" type="sibTrans" cxnId="{C83A44A7-524E-4A31-A943-C192773A0D9A}">
      <dgm:prSet/>
      <dgm:spPr/>
      <dgm:t>
        <a:bodyPr/>
        <a:lstStyle/>
        <a:p>
          <a:endParaRPr lang="en-ZA"/>
        </a:p>
      </dgm:t>
    </dgm:pt>
    <dgm:pt modelId="{04760D1A-5842-4FA5-ABB5-0DEBC6F32376}">
      <dgm:prSet phldrT="[Text]" custT="1"/>
      <dgm:spPr/>
      <dgm:t>
        <a:bodyPr/>
        <a:lstStyle/>
        <a:p>
          <a:r>
            <a:rPr lang="en-ZA" sz="2000" dirty="0" smtClean="0"/>
            <a:t>Sign-up and Orientation for the Secondary and Combined PL1 Teachers – start the 1st year of the three year cycle </a:t>
          </a:r>
          <a:r>
            <a:rPr lang="en-ZA" sz="1800" dirty="0" smtClean="0"/>
            <a:t>in 2016</a:t>
          </a:r>
          <a:endParaRPr lang="en-ZA" sz="1800" dirty="0"/>
        </a:p>
      </dgm:t>
    </dgm:pt>
    <dgm:pt modelId="{B8E5E860-B73E-4EA3-BAF5-4764479D3A2B}" type="parTrans" cxnId="{31D22012-5804-4D4D-9813-1653ABC6742A}">
      <dgm:prSet/>
      <dgm:spPr/>
      <dgm:t>
        <a:bodyPr/>
        <a:lstStyle/>
        <a:p>
          <a:endParaRPr lang="en-ZA"/>
        </a:p>
      </dgm:t>
    </dgm:pt>
    <dgm:pt modelId="{95EB6AA9-5EBC-4ACD-A54D-080F0AA7FD6E}" type="sibTrans" cxnId="{31D22012-5804-4D4D-9813-1653ABC6742A}">
      <dgm:prSet/>
      <dgm:spPr/>
      <dgm:t>
        <a:bodyPr/>
        <a:lstStyle/>
        <a:p>
          <a:endParaRPr lang="en-ZA"/>
        </a:p>
      </dgm:t>
    </dgm:pt>
    <dgm:pt modelId="{7B58EF6D-58A4-445F-A766-F44CC3C9E753}" type="pres">
      <dgm:prSet presAssocID="{E5D5853B-8D8D-4753-B751-1405DB207A7A}" presName="linearFlow" presStyleCnt="0">
        <dgm:presLayoutVars>
          <dgm:dir/>
          <dgm:animLvl val="lvl"/>
          <dgm:resizeHandles val="exact"/>
        </dgm:presLayoutVars>
      </dgm:prSet>
      <dgm:spPr/>
      <dgm:t>
        <a:bodyPr/>
        <a:lstStyle/>
        <a:p>
          <a:endParaRPr lang="en-ZA"/>
        </a:p>
      </dgm:t>
    </dgm:pt>
    <dgm:pt modelId="{B72951C4-2EDF-40B8-B80C-5C898FB3F495}" type="pres">
      <dgm:prSet presAssocID="{88CA8ABB-284C-4BA5-A481-07FD77E3A183}" presName="composite" presStyleCnt="0"/>
      <dgm:spPr/>
    </dgm:pt>
    <dgm:pt modelId="{0AB85CD1-223F-4F43-B83F-8E5A3DDFD017}" type="pres">
      <dgm:prSet presAssocID="{88CA8ABB-284C-4BA5-A481-07FD77E3A183}" presName="parTx" presStyleLbl="node1" presStyleIdx="0" presStyleCnt="3">
        <dgm:presLayoutVars>
          <dgm:chMax val="0"/>
          <dgm:chPref val="0"/>
          <dgm:bulletEnabled val="1"/>
        </dgm:presLayoutVars>
      </dgm:prSet>
      <dgm:spPr/>
      <dgm:t>
        <a:bodyPr/>
        <a:lstStyle/>
        <a:p>
          <a:endParaRPr lang="en-ZA"/>
        </a:p>
      </dgm:t>
    </dgm:pt>
    <dgm:pt modelId="{2A2D359F-15A2-453C-B1A3-7D8B39DB4299}" type="pres">
      <dgm:prSet presAssocID="{88CA8ABB-284C-4BA5-A481-07FD77E3A183}" presName="parSh" presStyleLbl="node1" presStyleIdx="0" presStyleCnt="3"/>
      <dgm:spPr/>
      <dgm:t>
        <a:bodyPr/>
        <a:lstStyle/>
        <a:p>
          <a:endParaRPr lang="en-ZA"/>
        </a:p>
      </dgm:t>
    </dgm:pt>
    <dgm:pt modelId="{7B863F76-4E29-4ECF-A55F-0898DEB3DA80}" type="pres">
      <dgm:prSet presAssocID="{88CA8ABB-284C-4BA5-A481-07FD77E3A183}" presName="desTx" presStyleLbl="fgAcc1" presStyleIdx="0" presStyleCnt="3" custScaleX="129904">
        <dgm:presLayoutVars>
          <dgm:bulletEnabled val="1"/>
        </dgm:presLayoutVars>
      </dgm:prSet>
      <dgm:spPr/>
      <dgm:t>
        <a:bodyPr/>
        <a:lstStyle/>
        <a:p>
          <a:endParaRPr lang="en-ZA"/>
        </a:p>
      </dgm:t>
    </dgm:pt>
    <dgm:pt modelId="{8A51D355-422A-4100-ADD4-BFF624F79868}" type="pres">
      <dgm:prSet presAssocID="{DE8CC835-03EE-4512-A7AE-ECE52706753A}" presName="sibTrans" presStyleLbl="sibTrans2D1" presStyleIdx="0" presStyleCnt="2"/>
      <dgm:spPr/>
      <dgm:t>
        <a:bodyPr/>
        <a:lstStyle/>
        <a:p>
          <a:endParaRPr lang="en-ZA"/>
        </a:p>
      </dgm:t>
    </dgm:pt>
    <dgm:pt modelId="{B1368EC3-C7E2-49DD-87F7-0F8DBB72255F}" type="pres">
      <dgm:prSet presAssocID="{DE8CC835-03EE-4512-A7AE-ECE52706753A}" presName="connTx" presStyleLbl="sibTrans2D1" presStyleIdx="0" presStyleCnt="2"/>
      <dgm:spPr/>
      <dgm:t>
        <a:bodyPr/>
        <a:lstStyle/>
        <a:p>
          <a:endParaRPr lang="en-ZA"/>
        </a:p>
      </dgm:t>
    </dgm:pt>
    <dgm:pt modelId="{CF1F6BBC-F0BC-4313-8447-3F9F874D1A6A}" type="pres">
      <dgm:prSet presAssocID="{A6C9F6C5-5F7A-4D93-8110-8F0E667E6594}" presName="composite" presStyleCnt="0"/>
      <dgm:spPr/>
    </dgm:pt>
    <dgm:pt modelId="{5EE4C305-8FA3-4CD3-BBCD-F2646BCA85A6}" type="pres">
      <dgm:prSet presAssocID="{A6C9F6C5-5F7A-4D93-8110-8F0E667E6594}" presName="parTx" presStyleLbl="node1" presStyleIdx="0" presStyleCnt="3">
        <dgm:presLayoutVars>
          <dgm:chMax val="0"/>
          <dgm:chPref val="0"/>
          <dgm:bulletEnabled val="1"/>
        </dgm:presLayoutVars>
      </dgm:prSet>
      <dgm:spPr/>
      <dgm:t>
        <a:bodyPr/>
        <a:lstStyle/>
        <a:p>
          <a:endParaRPr lang="en-ZA"/>
        </a:p>
      </dgm:t>
    </dgm:pt>
    <dgm:pt modelId="{C0DCCC30-DA03-4966-9451-4F9BA194309A}" type="pres">
      <dgm:prSet presAssocID="{A6C9F6C5-5F7A-4D93-8110-8F0E667E6594}" presName="parSh" presStyleLbl="node1" presStyleIdx="1" presStyleCnt="3"/>
      <dgm:spPr/>
      <dgm:t>
        <a:bodyPr/>
        <a:lstStyle/>
        <a:p>
          <a:endParaRPr lang="en-ZA"/>
        </a:p>
      </dgm:t>
    </dgm:pt>
    <dgm:pt modelId="{6402EF2E-D588-4A8E-99AB-975E48380127}" type="pres">
      <dgm:prSet presAssocID="{A6C9F6C5-5F7A-4D93-8110-8F0E667E6594}" presName="desTx" presStyleLbl="fgAcc1" presStyleIdx="1" presStyleCnt="3" custScaleX="115251">
        <dgm:presLayoutVars>
          <dgm:bulletEnabled val="1"/>
        </dgm:presLayoutVars>
      </dgm:prSet>
      <dgm:spPr/>
      <dgm:t>
        <a:bodyPr/>
        <a:lstStyle/>
        <a:p>
          <a:endParaRPr lang="en-ZA"/>
        </a:p>
      </dgm:t>
    </dgm:pt>
    <dgm:pt modelId="{B8C887E8-B8C9-47FB-823F-399D5F1BF1E6}" type="pres">
      <dgm:prSet presAssocID="{E2EA588D-0F04-4EBF-80ED-37414BDDEF58}" presName="sibTrans" presStyleLbl="sibTrans2D1" presStyleIdx="1" presStyleCnt="2"/>
      <dgm:spPr/>
      <dgm:t>
        <a:bodyPr/>
        <a:lstStyle/>
        <a:p>
          <a:endParaRPr lang="en-ZA"/>
        </a:p>
      </dgm:t>
    </dgm:pt>
    <dgm:pt modelId="{FBC5E178-F5FA-4EC2-9188-C9CC231BAB3E}" type="pres">
      <dgm:prSet presAssocID="{E2EA588D-0F04-4EBF-80ED-37414BDDEF58}" presName="connTx" presStyleLbl="sibTrans2D1" presStyleIdx="1" presStyleCnt="2"/>
      <dgm:spPr/>
      <dgm:t>
        <a:bodyPr/>
        <a:lstStyle/>
        <a:p>
          <a:endParaRPr lang="en-ZA"/>
        </a:p>
      </dgm:t>
    </dgm:pt>
    <dgm:pt modelId="{DB7E0B1E-B87D-4024-B0A6-B3A275722A84}" type="pres">
      <dgm:prSet presAssocID="{8330BEBE-C22F-4C36-A915-3A26B17F0BCC}" presName="composite" presStyleCnt="0"/>
      <dgm:spPr/>
    </dgm:pt>
    <dgm:pt modelId="{1BC00B1A-45E7-41CA-8640-D02C8C4B44B8}" type="pres">
      <dgm:prSet presAssocID="{8330BEBE-C22F-4C36-A915-3A26B17F0BCC}" presName="parTx" presStyleLbl="node1" presStyleIdx="1" presStyleCnt="3">
        <dgm:presLayoutVars>
          <dgm:chMax val="0"/>
          <dgm:chPref val="0"/>
          <dgm:bulletEnabled val="1"/>
        </dgm:presLayoutVars>
      </dgm:prSet>
      <dgm:spPr/>
      <dgm:t>
        <a:bodyPr/>
        <a:lstStyle/>
        <a:p>
          <a:endParaRPr lang="en-ZA"/>
        </a:p>
      </dgm:t>
    </dgm:pt>
    <dgm:pt modelId="{6FBC04F5-8A0E-45E1-9F56-6CFD313C83D2}" type="pres">
      <dgm:prSet presAssocID="{8330BEBE-C22F-4C36-A915-3A26B17F0BCC}" presName="parSh" presStyleLbl="node1" presStyleIdx="2" presStyleCnt="3"/>
      <dgm:spPr/>
      <dgm:t>
        <a:bodyPr/>
        <a:lstStyle/>
        <a:p>
          <a:endParaRPr lang="en-ZA"/>
        </a:p>
      </dgm:t>
    </dgm:pt>
    <dgm:pt modelId="{21811B9F-56C1-46D4-866C-FC9154019C30}" type="pres">
      <dgm:prSet presAssocID="{8330BEBE-C22F-4C36-A915-3A26B17F0BCC}" presName="desTx" presStyleLbl="fgAcc1" presStyleIdx="2" presStyleCnt="3" custScaleX="141415">
        <dgm:presLayoutVars>
          <dgm:bulletEnabled val="1"/>
        </dgm:presLayoutVars>
      </dgm:prSet>
      <dgm:spPr/>
      <dgm:t>
        <a:bodyPr/>
        <a:lstStyle/>
        <a:p>
          <a:endParaRPr lang="en-ZA"/>
        </a:p>
      </dgm:t>
    </dgm:pt>
  </dgm:ptLst>
  <dgm:cxnLst>
    <dgm:cxn modelId="{3EFBCA60-00FB-498C-9630-986948F0710C}" type="presOf" srcId="{8330BEBE-C22F-4C36-A915-3A26B17F0BCC}" destId="{1BC00B1A-45E7-41CA-8640-D02C8C4B44B8}" srcOrd="0" destOrd="0" presId="urn:microsoft.com/office/officeart/2005/8/layout/process3"/>
    <dgm:cxn modelId="{0D4A7CD7-A865-4D2B-AEB0-C5634F4A623C}" srcId="{88CA8ABB-284C-4BA5-A481-07FD77E3A183}" destId="{8A112202-F1DD-4866-B4B2-C9D0DAA98F52}" srcOrd="0" destOrd="0" parTransId="{127F2E8D-E01A-42F4-9A80-BCBC510FF99B}" sibTransId="{E797C3A7-81AC-4DDD-8306-5BC7AFBE5577}"/>
    <dgm:cxn modelId="{677A2B4D-F54A-4529-A42F-E6E1125B96A1}" srcId="{A6C9F6C5-5F7A-4D93-8110-8F0E667E6594}" destId="{D3E5CB6F-6EC8-4491-9D1C-3FB47825B735}" srcOrd="0" destOrd="0" parTransId="{89BAD914-0497-48E3-9701-FD4B334CFA06}" sibTransId="{66520679-58A8-40C7-9E2F-FEF3645761F8}"/>
    <dgm:cxn modelId="{C83A44A7-524E-4A31-A943-C192773A0D9A}" srcId="{8330BEBE-C22F-4C36-A915-3A26B17F0BCC}" destId="{6E8FF94B-3395-499D-A98A-D281957111AF}" srcOrd="1" destOrd="0" parTransId="{3DFADBE1-3E33-45D9-A1D8-6B758E6B0BEC}" sibTransId="{D38DC0F0-07BE-473B-AC9D-80489048EF1F}"/>
    <dgm:cxn modelId="{74A4B63E-BB45-43FE-B04F-9DE529B3CCC0}" type="presOf" srcId="{D3E5CB6F-6EC8-4491-9D1C-3FB47825B735}" destId="{6402EF2E-D588-4A8E-99AB-975E48380127}" srcOrd="0" destOrd="0" presId="urn:microsoft.com/office/officeart/2005/8/layout/process3"/>
    <dgm:cxn modelId="{99BF729E-D6AD-43C7-A1F3-FB1AF0A7388E}" type="presOf" srcId="{A6C9F6C5-5F7A-4D93-8110-8F0E667E6594}" destId="{5EE4C305-8FA3-4CD3-BBCD-F2646BCA85A6}" srcOrd="0" destOrd="0" presId="urn:microsoft.com/office/officeart/2005/8/layout/process3"/>
    <dgm:cxn modelId="{A731D56A-E78A-47B5-8D8D-B7B540435B7D}" srcId="{E5D5853B-8D8D-4753-B751-1405DB207A7A}" destId="{88CA8ABB-284C-4BA5-A481-07FD77E3A183}" srcOrd="0" destOrd="0" parTransId="{63F90F12-F44D-4A90-AF39-1BE2A230EE21}" sibTransId="{DE8CC835-03EE-4512-A7AE-ECE52706753A}"/>
    <dgm:cxn modelId="{71F76A4C-F365-4F08-8646-1585F62AAA4D}" type="presOf" srcId="{DE8CC835-03EE-4512-A7AE-ECE52706753A}" destId="{8A51D355-422A-4100-ADD4-BFF624F79868}" srcOrd="0" destOrd="0" presId="urn:microsoft.com/office/officeart/2005/8/layout/process3"/>
    <dgm:cxn modelId="{4D0521A3-DE57-4FCC-B474-CEE8F9D5E0DD}" srcId="{A6C9F6C5-5F7A-4D93-8110-8F0E667E6594}" destId="{F670E99B-E2B2-42E4-841C-EBA23B628D70}" srcOrd="1" destOrd="0" parTransId="{BCEE9092-6FCC-42E3-B4FC-89E8A75A6C5C}" sibTransId="{BDE81EF3-9329-4D43-BEA0-1DC105C7C784}"/>
    <dgm:cxn modelId="{04ACB317-53EE-49EC-9299-C17361883D6A}" type="presOf" srcId="{04760D1A-5842-4FA5-ABB5-0DEBC6F32376}" destId="{21811B9F-56C1-46D4-866C-FC9154019C30}" srcOrd="0" destOrd="2" presId="urn:microsoft.com/office/officeart/2005/8/layout/process3"/>
    <dgm:cxn modelId="{1EBA4CB4-1DB3-4F76-B205-C8B8D7B7EF66}" srcId="{E5D5853B-8D8D-4753-B751-1405DB207A7A}" destId="{8330BEBE-C22F-4C36-A915-3A26B17F0BCC}" srcOrd="2" destOrd="0" parTransId="{D137B538-C810-42F8-901E-12DA1BF51F3E}" sibTransId="{4D490B84-62AA-4AA7-9798-ED77A323371E}"/>
    <dgm:cxn modelId="{B6656203-1675-4F24-AA6E-C9FC014A706A}" type="presOf" srcId="{DE8CC835-03EE-4512-A7AE-ECE52706753A}" destId="{B1368EC3-C7E2-49DD-87F7-0F8DBB72255F}" srcOrd="1" destOrd="0" presId="urn:microsoft.com/office/officeart/2005/8/layout/process3"/>
    <dgm:cxn modelId="{28547F4D-1637-479D-A1B1-BD4F26471288}" srcId="{8330BEBE-C22F-4C36-A915-3A26B17F0BCC}" destId="{94D2BD7F-280E-423D-B7A0-3BC771C7592D}" srcOrd="0" destOrd="0" parTransId="{EA32E921-50EF-4821-B410-E4A8875B3EE5}" sibTransId="{6B3188A2-3662-4EBC-9C9D-CD214B0231E2}"/>
    <dgm:cxn modelId="{15283C50-786B-4307-93B0-64C713C42C97}" type="presOf" srcId="{94D2BD7F-280E-423D-B7A0-3BC771C7592D}" destId="{21811B9F-56C1-46D4-866C-FC9154019C30}" srcOrd="0" destOrd="0" presId="urn:microsoft.com/office/officeart/2005/8/layout/process3"/>
    <dgm:cxn modelId="{475E010A-A168-4AAE-B9A9-7D6C8A1FB79E}" type="presOf" srcId="{E5D5853B-8D8D-4753-B751-1405DB207A7A}" destId="{7B58EF6D-58A4-445F-A766-F44CC3C9E753}" srcOrd="0" destOrd="0" presId="urn:microsoft.com/office/officeart/2005/8/layout/process3"/>
    <dgm:cxn modelId="{31D22012-5804-4D4D-9813-1653ABC6742A}" srcId="{8330BEBE-C22F-4C36-A915-3A26B17F0BCC}" destId="{04760D1A-5842-4FA5-ABB5-0DEBC6F32376}" srcOrd="2" destOrd="0" parTransId="{B8E5E860-B73E-4EA3-BAF5-4764479D3A2B}" sibTransId="{95EB6AA9-5EBC-4ACD-A54D-080F0AA7FD6E}"/>
    <dgm:cxn modelId="{8A19A9B9-0B1A-470B-A156-8685F0816F39}" srcId="{E5D5853B-8D8D-4753-B751-1405DB207A7A}" destId="{A6C9F6C5-5F7A-4D93-8110-8F0E667E6594}" srcOrd="1" destOrd="0" parTransId="{E678029E-0860-4692-8006-3E5AC64166CE}" sibTransId="{E2EA588D-0F04-4EBF-80ED-37414BDDEF58}"/>
    <dgm:cxn modelId="{15A78CF3-35D6-4D2C-8B9D-FD25B773EF6C}" type="presOf" srcId="{F670E99B-E2B2-42E4-841C-EBA23B628D70}" destId="{6402EF2E-D588-4A8E-99AB-975E48380127}" srcOrd="0" destOrd="1" presId="urn:microsoft.com/office/officeart/2005/8/layout/process3"/>
    <dgm:cxn modelId="{EB61544C-BAF6-4762-9798-5D94F7539962}" type="presOf" srcId="{88CA8ABB-284C-4BA5-A481-07FD77E3A183}" destId="{0AB85CD1-223F-4F43-B83F-8E5A3DDFD017}" srcOrd="0" destOrd="0" presId="urn:microsoft.com/office/officeart/2005/8/layout/process3"/>
    <dgm:cxn modelId="{4E12DE07-6795-4475-8DA3-4E8362A79161}" type="presOf" srcId="{E2EA588D-0F04-4EBF-80ED-37414BDDEF58}" destId="{B8C887E8-B8C9-47FB-823F-399D5F1BF1E6}" srcOrd="0" destOrd="0" presId="urn:microsoft.com/office/officeart/2005/8/layout/process3"/>
    <dgm:cxn modelId="{3F3268C4-5A61-4BB5-84A4-07779C104002}" type="presOf" srcId="{E2EA588D-0F04-4EBF-80ED-37414BDDEF58}" destId="{FBC5E178-F5FA-4EC2-9188-C9CC231BAB3E}" srcOrd="1" destOrd="0" presId="urn:microsoft.com/office/officeart/2005/8/layout/process3"/>
    <dgm:cxn modelId="{48C32D00-C7DD-451F-9401-1AB63A37D046}" type="presOf" srcId="{8A112202-F1DD-4866-B4B2-C9D0DAA98F52}" destId="{7B863F76-4E29-4ECF-A55F-0898DEB3DA80}" srcOrd="0" destOrd="0" presId="urn:microsoft.com/office/officeart/2005/8/layout/process3"/>
    <dgm:cxn modelId="{28E2C406-7978-4162-BA1C-803D7DE1F69C}" type="presOf" srcId="{8330BEBE-C22F-4C36-A915-3A26B17F0BCC}" destId="{6FBC04F5-8A0E-45E1-9F56-6CFD313C83D2}" srcOrd="1" destOrd="0" presId="urn:microsoft.com/office/officeart/2005/8/layout/process3"/>
    <dgm:cxn modelId="{BAD52664-6F05-4C15-A421-FFF900DC3F93}" type="presOf" srcId="{88CA8ABB-284C-4BA5-A481-07FD77E3A183}" destId="{2A2D359F-15A2-453C-B1A3-7D8B39DB4299}" srcOrd="1" destOrd="0" presId="urn:microsoft.com/office/officeart/2005/8/layout/process3"/>
    <dgm:cxn modelId="{A7ED61F3-44CB-44A7-BD3E-A6404672EF52}" type="presOf" srcId="{6E8FF94B-3395-499D-A98A-D281957111AF}" destId="{21811B9F-56C1-46D4-866C-FC9154019C30}" srcOrd="0" destOrd="1" presId="urn:microsoft.com/office/officeart/2005/8/layout/process3"/>
    <dgm:cxn modelId="{EB673624-DBCB-4601-9A28-41F2DDBB0783}" type="presOf" srcId="{A6C9F6C5-5F7A-4D93-8110-8F0E667E6594}" destId="{C0DCCC30-DA03-4966-9451-4F9BA194309A}" srcOrd="1" destOrd="0" presId="urn:microsoft.com/office/officeart/2005/8/layout/process3"/>
    <dgm:cxn modelId="{8D75E9AB-8834-4F3F-A457-10B9518F81C7}" type="presParOf" srcId="{7B58EF6D-58A4-445F-A766-F44CC3C9E753}" destId="{B72951C4-2EDF-40B8-B80C-5C898FB3F495}" srcOrd="0" destOrd="0" presId="urn:microsoft.com/office/officeart/2005/8/layout/process3"/>
    <dgm:cxn modelId="{25D3D3BE-1F46-4206-89F6-63ADE3327874}" type="presParOf" srcId="{B72951C4-2EDF-40B8-B80C-5C898FB3F495}" destId="{0AB85CD1-223F-4F43-B83F-8E5A3DDFD017}" srcOrd="0" destOrd="0" presId="urn:microsoft.com/office/officeart/2005/8/layout/process3"/>
    <dgm:cxn modelId="{6603AAF8-3305-443E-A35B-4FB2C6BC2DC9}" type="presParOf" srcId="{B72951C4-2EDF-40B8-B80C-5C898FB3F495}" destId="{2A2D359F-15A2-453C-B1A3-7D8B39DB4299}" srcOrd="1" destOrd="0" presId="urn:microsoft.com/office/officeart/2005/8/layout/process3"/>
    <dgm:cxn modelId="{BA097641-7C56-41B3-82E4-70D38DF52D9D}" type="presParOf" srcId="{B72951C4-2EDF-40B8-B80C-5C898FB3F495}" destId="{7B863F76-4E29-4ECF-A55F-0898DEB3DA80}" srcOrd="2" destOrd="0" presId="urn:microsoft.com/office/officeart/2005/8/layout/process3"/>
    <dgm:cxn modelId="{954552DE-E15C-46C1-8F83-EF200819B4B6}" type="presParOf" srcId="{7B58EF6D-58A4-445F-A766-F44CC3C9E753}" destId="{8A51D355-422A-4100-ADD4-BFF624F79868}" srcOrd="1" destOrd="0" presId="urn:microsoft.com/office/officeart/2005/8/layout/process3"/>
    <dgm:cxn modelId="{E007BA40-709D-4BA4-BCC7-0C0F8E996571}" type="presParOf" srcId="{8A51D355-422A-4100-ADD4-BFF624F79868}" destId="{B1368EC3-C7E2-49DD-87F7-0F8DBB72255F}" srcOrd="0" destOrd="0" presId="urn:microsoft.com/office/officeart/2005/8/layout/process3"/>
    <dgm:cxn modelId="{42ABFF61-E41E-4B18-88C9-98BC3EA3203E}" type="presParOf" srcId="{7B58EF6D-58A4-445F-A766-F44CC3C9E753}" destId="{CF1F6BBC-F0BC-4313-8447-3F9F874D1A6A}" srcOrd="2" destOrd="0" presId="urn:microsoft.com/office/officeart/2005/8/layout/process3"/>
    <dgm:cxn modelId="{E8800FBB-5D11-4A74-928B-B6B846076639}" type="presParOf" srcId="{CF1F6BBC-F0BC-4313-8447-3F9F874D1A6A}" destId="{5EE4C305-8FA3-4CD3-BBCD-F2646BCA85A6}" srcOrd="0" destOrd="0" presId="urn:microsoft.com/office/officeart/2005/8/layout/process3"/>
    <dgm:cxn modelId="{C43B2BFA-8172-42FD-9A1E-2359BD9AAEBA}" type="presParOf" srcId="{CF1F6BBC-F0BC-4313-8447-3F9F874D1A6A}" destId="{C0DCCC30-DA03-4966-9451-4F9BA194309A}" srcOrd="1" destOrd="0" presId="urn:microsoft.com/office/officeart/2005/8/layout/process3"/>
    <dgm:cxn modelId="{D8E7368F-F2C7-4822-8552-D7C038E34076}" type="presParOf" srcId="{CF1F6BBC-F0BC-4313-8447-3F9F874D1A6A}" destId="{6402EF2E-D588-4A8E-99AB-975E48380127}" srcOrd="2" destOrd="0" presId="urn:microsoft.com/office/officeart/2005/8/layout/process3"/>
    <dgm:cxn modelId="{093EDE77-4237-4758-96C8-20E9AE182766}" type="presParOf" srcId="{7B58EF6D-58A4-445F-A766-F44CC3C9E753}" destId="{B8C887E8-B8C9-47FB-823F-399D5F1BF1E6}" srcOrd="3" destOrd="0" presId="urn:microsoft.com/office/officeart/2005/8/layout/process3"/>
    <dgm:cxn modelId="{4AC35508-432D-47D8-B83D-CEBD0CE0EE61}" type="presParOf" srcId="{B8C887E8-B8C9-47FB-823F-399D5F1BF1E6}" destId="{FBC5E178-F5FA-4EC2-9188-C9CC231BAB3E}" srcOrd="0" destOrd="0" presId="urn:microsoft.com/office/officeart/2005/8/layout/process3"/>
    <dgm:cxn modelId="{3034F831-7D66-4ADC-9574-6945B03AE8FF}" type="presParOf" srcId="{7B58EF6D-58A4-445F-A766-F44CC3C9E753}" destId="{DB7E0B1E-B87D-4024-B0A6-B3A275722A84}" srcOrd="4" destOrd="0" presId="urn:microsoft.com/office/officeart/2005/8/layout/process3"/>
    <dgm:cxn modelId="{F1B2CD89-4C59-47FC-B464-0351649A2CED}" type="presParOf" srcId="{DB7E0B1E-B87D-4024-B0A6-B3A275722A84}" destId="{1BC00B1A-45E7-41CA-8640-D02C8C4B44B8}" srcOrd="0" destOrd="0" presId="urn:microsoft.com/office/officeart/2005/8/layout/process3"/>
    <dgm:cxn modelId="{4264E281-78B4-4245-85E1-382264645DC1}" type="presParOf" srcId="{DB7E0B1E-B87D-4024-B0A6-B3A275722A84}" destId="{6FBC04F5-8A0E-45E1-9F56-6CFD313C83D2}" srcOrd="1" destOrd="0" presId="urn:microsoft.com/office/officeart/2005/8/layout/process3"/>
    <dgm:cxn modelId="{0B08B9CA-EA7C-4C56-A114-5C33C214242E}" type="presParOf" srcId="{DB7E0B1E-B87D-4024-B0A6-B3A275722A84}" destId="{21811B9F-56C1-46D4-866C-FC9154019C30}"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FB44E9-16C6-4D5C-8CC5-4E62D2445A8A}"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en-ZA"/>
        </a:p>
      </dgm:t>
    </dgm:pt>
    <dgm:pt modelId="{7E0229D6-E87E-49DA-BA41-33A8229F93BF}">
      <dgm:prSet phldrT="[Text]" custT="1"/>
      <dgm:spPr/>
      <dgm:t>
        <a:bodyPr/>
        <a:lstStyle/>
        <a:p>
          <a:r>
            <a:rPr lang="en-ZA" sz="2400" b="1" dirty="0" smtClean="0"/>
            <a:t>PRE-DETERMINED</a:t>
          </a:r>
          <a:endParaRPr lang="en-ZA" sz="2400" dirty="0"/>
        </a:p>
      </dgm:t>
    </dgm:pt>
    <dgm:pt modelId="{D77CF887-F588-468F-88C6-B656EC818289}" type="parTrans" cxnId="{0DDB6DEF-788C-4824-96E5-44DC17019519}">
      <dgm:prSet/>
      <dgm:spPr/>
      <dgm:t>
        <a:bodyPr/>
        <a:lstStyle/>
        <a:p>
          <a:endParaRPr lang="en-ZA"/>
        </a:p>
      </dgm:t>
    </dgm:pt>
    <dgm:pt modelId="{B6FE4373-793E-433B-8F7A-C56B97006B5C}" type="sibTrans" cxnId="{0DDB6DEF-788C-4824-96E5-44DC17019519}">
      <dgm:prSet/>
      <dgm:spPr/>
      <dgm:t>
        <a:bodyPr/>
        <a:lstStyle/>
        <a:p>
          <a:endParaRPr lang="en-ZA"/>
        </a:p>
      </dgm:t>
    </dgm:pt>
    <dgm:pt modelId="{FC1612AA-4E37-43B2-BA1C-A0AAF8AFAB54}">
      <dgm:prSet phldrT="[Text]" custT="1"/>
      <dgm:spPr/>
      <dgm:t>
        <a:bodyPr/>
        <a:lstStyle/>
        <a:p>
          <a:r>
            <a:rPr lang="en-ZA" sz="1800" dirty="0" smtClean="0"/>
            <a:t>Less than 6 days PD Activities / Programmes</a:t>
          </a:r>
          <a:endParaRPr lang="en-ZA" sz="1800" dirty="0"/>
        </a:p>
      </dgm:t>
    </dgm:pt>
    <dgm:pt modelId="{EBD3A30D-95F2-4108-BD15-8D4F52B6EB78}" type="parTrans" cxnId="{37291286-F395-4733-9F53-9E465BD6BD0B}">
      <dgm:prSet/>
      <dgm:spPr/>
      <dgm:t>
        <a:bodyPr/>
        <a:lstStyle/>
        <a:p>
          <a:endParaRPr lang="en-ZA"/>
        </a:p>
      </dgm:t>
    </dgm:pt>
    <dgm:pt modelId="{7C06130F-6378-49A1-94EF-6782D80560AC}" type="sibTrans" cxnId="{37291286-F395-4733-9F53-9E465BD6BD0B}">
      <dgm:prSet/>
      <dgm:spPr/>
      <dgm:t>
        <a:bodyPr/>
        <a:lstStyle/>
        <a:p>
          <a:endParaRPr lang="en-ZA"/>
        </a:p>
      </dgm:t>
    </dgm:pt>
    <dgm:pt modelId="{FE40B808-6A90-4F7B-95CD-41776379A477}">
      <dgm:prSet phldrT="[Text]" custT="1"/>
      <dgm:spPr/>
      <dgm:t>
        <a:bodyPr/>
        <a:lstStyle/>
        <a:p>
          <a:r>
            <a:rPr lang="en-ZA" sz="2400" b="1" dirty="0" smtClean="0"/>
            <a:t>FORMAL ENDORSEMENT</a:t>
          </a:r>
          <a:endParaRPr lang="en-ZA" sz="2400" b="1" dirty="0"/>
        </a:p>
      </dgm:t>
    </dgm:pt>
    <dgm:pt modelId="{AB6BA234-9560-4FEE-BF59-2A9753516450}" type="parTrans" cxnId="{839E06CC-9CB4-48CF-B022-36412D42A8D8}">
      <dgm:prSet/>
      <dgm:spPr/>
      <dgm:t>
        <a:bodyPr/>
        <a:lstStyle/>
        <a:p>
          <a:endParaRPr lang="en-ZA"/>
        </a:p>
      </dgm:t>
    </dgm:pt>
    <dgm:pt modelId="{75FC080A-8088-4C28-AEB4-8F68CD8DBF96}" type="sibTrans" cxnId="{839E06CC-9CB4-48CF-B022-36412D42A8D8}">
      <dgm:prSet/>
      <dgm:spPr/>
      <dgm:t>
        <a:bodyPr/>
        <a:lstStyle/>
        <a:p>
          <a:endParaRPr lang="en-ZA"/>
        </a:p>
      </dgm:t>
    </dgm:pt>
    <dgm:pt modelId="{E7495C1A-06D5-4C44-A35D-70DEA75C6B04}">
      <dgm:prSet phldrT="[Text]" custT="1"/>
      <dgm:spPr/>
      <dgm:t>
        <a:bodyPr/>
        <a:lstStyle/>
        <a:p>
          <a:r>
            <a:rPr lang="en-ZA" sz="1800" dirty="0" smtClean="0"/>
            <a:t>6 days and above PD Activities/Programmes  following formal evaluation process (2 – 3 months)</a:t>
          </a:r>
          <a:endParaRPr lang="en-ZA" sz="1800" dirty="0"/>
        </a:p>
      </dgm:t>
    </dgm:pt>
    <dgm:pt modelId="{5329DED2-83A9-4E7D-8773-903CEFCC231E}" type="parTrans" cxnId="{1E14F19C-E1FF-4DEB-87D5-D0663441DB98}">
      <dgm:prSet/>
      <dgm:spPr/>
      <dgm:t>
        <a:bodyPr/>
        <a:lstStyle/>
        <a:p>
          <a:endParaRPr lang="en-ZA"/>
        </a:p>
      </dgm:t>
    </dgm:pt>
    <dgm:pt modelId="{0E53FC03-F475-4879-A477-020A3B7E4A5F}" type="sibTrans" cxnId="{1E14F19C-E1FF-4DEB-87D5-D0663441DB98}">
      <dgm:prSet/>
      <dgm:spPr/>
      <dgm:t>
        <a:bodyPr/>
        <a:lstStyle/>
        <a:p>
          <a:endParaRPr lang="en-ZA"/>
        </a:p>
      </dgm:t>
    </dgm:pt>
    <dgm:pt modelId="{463B89EA-0212-4B72-A533-EEEB0F9052A7}">
      <dgm:prSet custT="1"/>
      <dgm:spPr/>
      <dgm:t>
        <a:bodyPr/>
        <a:lstStyle/>
        <a:p>
          <a:r>
            <a:rPr lang="en-ZA" sz="2000" b="1" dirty="0" smtClean="0"/>
            <a:t>You will need more of SACE Catalogue of Approved Providers and Endorsed PD Activities  and less of Professional Development Points Schedule in order to allocate PD Points to  your Type 3 Activities / Programmes</a:t>
          </a:r>
          <a:endParaRPr lang="en-ZA" sz="2000" b="1" dirty="0"/>
        </a:p>
      </dgm:t>
    </dgm:pt>
    <dgm:pt modelId="{DBB932FB-904A-4E93-8E0C-754DFA6F7039}" type="parTrans" cxnId="{06475AF4-31A7-4423-85F0-0E0F8784DDE4}">
      <dgm:prSet/>
      <dgm:spPr/>
      <dgm:t>
        <a:bodyPr/>
        <a:lstStyle/>
        <a:p>
          <a:endParaRPr lang="en-ZA"/>
        </a:p>
      </dgm:t>
    </dgm:pt>
    <dgm:pt modelId="{4DBD2F46-2CF0-4BB9-AE61-F974994E8C1B}" type="sibTrans" cxnId="{06475AF4-31A7-4423-85F0-0E0F8784DDE4}">
      <dgm:prSet/>
      <dgm:spPr/>
      <dgm:t>
        <a:bodyPr/>
        <a:lstStyle/>
        <a:p>
          <a:endParaRPr lang="en-ZA"/>
        </a:p>
      </dgm:t>
    </dgm:pt>
    <dgm:pt modelId="{D66F66DA-F251-437B-B2A0-F7F0D68A3D1F}">
      <dgm:prSet custT="1"/>
      <dgm:spPr/>
      <dgm:t>
        <a:bodyPr/>
        <a:lstStyle/>
        <a:p>
          <a:r>
            <a:rPr lang="en-ZA" sz="1800" dirty="0" smtClean="0"/>
            <a:t>Submission to SACE on a Pre-determined PD Points Form</a:t>
          </a:r>
          <a:endParaRPr lang="en-ZA" sz="1800" dirty="0"/>
        </a:p>
      </dgm:t>
    </dgm:pt>
    <dgm:pt modelId="{C5D75E6D-778E-4F6C-BE62-425CE410519B}" type="parTrans" cxnId="{9EEB5FF4-BBA7-49FD-A100-47B7E79DA095}">
      <dgm:prSet/>
      <dgm:spPr/>
      <dgm:t>
        <a:bodyPr/>
        <a:lstStyle/>
        <a:p>
          <a:endParaRPr lang="en-ZA"/>
        </a:p>
      </dgm:t>
    </dgm:pt>
    <dgm:pt modelId="{80FA9CC9-BEDE-4758-9AF8-4AEED98A84E0}" type="sibTrans" cxnId="{9EEB5FF4-BBA7-49FD-A100-47B7E79DA095}">
      <dgm:prSet/>
      <dgm:spPr/>
      <dgm:t>
        <a:bodyPr/>
        <a:lstStyle/>
        <a:p>
          <a:endParaRPr lang="en-ZA"/>
        </a:p>
      </dgm:t>
    </dgm:pt>
    <dgm:pt modelId="{ED1A8AFE-9267-4931-836A-45DE3E42D14A}">
      <dgm:prSet custT="1"/>
      <dgm:spPr/>
      <dgm:t>
        <a:bodyPr/>
        <a:lstStyle/>
        <a:p>
          <a:r>
            <a:rPr lang="en-ZA" sz="1800" dirty="0" smtClean="0"/>
            <a:t>Allocation of Pre-Determined PD Points  Through the PD Points Schedule</a:t>
          </a:r>
          <a:endParaRPr lang="en-ZA" sz="1800" dirty="0"/>
        </a:p>
      </dgm:t>
    </dgm:pt>
    <dgm:pt modelId="{07FC0D24-D3F2-4498-BFAE-EADC6A968E35}" type="parTrans" cxnId="{E476F4CD-44B5-4D4E-ABC5-4957D2D25788}">
      <dgm:prSet/>
      <dgm:spPr/>
      <dgm:t>
        <a:bodyPr/>
        <a:lstStyle/>
        <a:p>
          <a:endParaRPr lang="en-ZA"/>
        </a:p>
      </dgm:t>
    </dgm:pt>
    <dgm:pt modelId="{BD020559-9139-40DC-9A1C-B9EA83B92AD5}" type="sibTrans" cxnId="{E476F4CD-44B5-4D4E-ABC5-4957D2D25788}">
      <dgm:prSet/>
      <dgm:spPr/>
      <dgm:t>
        <a:bodyPr/>
        <a:lstStyle/>
        <a:p>
          <a:endParaRPr lang="en-ZA"/>
        </a:p>
      </dgm:t>
    </dgm:pt>
    <dgm:pt modelId="{A68EF212-54CF-438B-A493-A7E982C07C0F}">
      <dgm:prSet custT="1"/>
      <dgm:spPr/>
      <dgm:t>
        <a:bodyPr/>
        <a:lstStyle/>
        <a:p>
          <a:r>
            <a:rPr lang="en-ZA" sz="1800" dirty="0" smtClean="0"/>
            <a:t>Provider will have an approval letter  and PD activity/programme Endorsement Certificate from SACE</a:t>
          </a:r>
          <a:endParaRPr lang="en-ZA" sz="1800" dirty="0"/>
        </a:p>
      </dgm:t>
    </dgm:pt>
    <dgm:pt modelId="{D02BBA24-FAB7-4C8B-85FB-4B0D32A602EE}" type="parTrans" cxnId="{64589E6D-CA9C-48FE-A223-DF4EE3182578}">
      <dgm:prSet/>
      <dgm:spPr/>
      <dgm:t>
        <a:bodyPr/>
        <a:lstStyle/>
        <a:p>
          <a:endParaRPr lang="en-ZA"/>
        </a:p>
      </dgm:t>
    </dgm:pt>
    <dgm:pt modelId="{46DFA3CE-BBA9-42CC-AA9C-2393EC147EA1}" type="sibTrans" cxnId="{64589E6D-CA9C-48FE-A223-DF4EE3182578}">
      <dgm:prSet/>
      <dgm:spPr/>
      <dgm:t>
        <a:bodyPr/>
        <a:lstStyle/>
        <a:p>
          <a:endParaRPr lang="en-ZA"/>
        </a:p>
      </dgm:t>
    </dgm:pt>
    <dgm:pt modelId="{4FF6DD7A-82E6-45AC-A6F4-7FF19382DEF5}">
      <dgm:prSet custT="1"/>
      <dgm:spPr/>
      <dgm:t>
        <a:bodyPr/>
        <a:lstStyle/>
        <a:p>
          <a:r>
            <a:rPr lang="en-ZA" sz="1800" dirty="0" smtClean="0"/>
            <a:t>PD Points allocated through the SACE Catalogue of Endorsed PD Activities</a:t>
          </a:r>
          <a:endParaRPr lang="en-ZA" sz="1800" dirty="0"/>
        </a:p>
      </dgm:t>
    </dgm:pt>
    <dgm:pt modelId="{3592DB3E-38CB-4AC4-8794-D895480D5224}" type="parTrans" cxnId="{585675EB-2CDD-4A57-A094-0F7464AC90A0}">
      <dgm:prSet/>
      <dgm:spPr/>
      <dgm:t>
        <a:bodyPr/>
        <a:lstStyle/>
        <a:p>
          <a:endParaRPr lang="en-ZA"/>
        </a:p>
      </dgm:t>
    </dgm:pt>
    <dgm:pt modelId="{E74238AE-B79A-4FEA-9D8D-42CF2DCB6479}" type="sibTrans" cxnId="{585675EB-2CDD-4A57-A094-0F7464AC90A0}">
      <dgm:prSet/>
      <dgm:spPr/>
      <dgm:t>
        <a:bodyPr/>
        <a:lstStyle/>
        <a:p>
          <a:endParaRPr lang="en-ZA"/>
        </a:p>
      </dgm:t>
    </dgm:pt>
    <dgm:pt modelId="{7BD3B56D-8D26-451D-B1FB-A42BD473A79E}">
      <dgm:prSet custT="1"/>
      <dgm:spPr/>
      <dgm:t>
        <a:bodyPr/>
        <a:lstStyle/>
        <a:p>
          <a:r>
            <a:rPr lang="en-ZA" sz="1800" dirty="0" smtClean="0"/>
            <a:t>Both the approval letter and Endorsement Certificate expires after 3 years from the date of issue. </a:t>
          </a:r>
          <a:endParaRPr lang="en-ZA" sz="1800" dirty="0"/>
        </a:p>
      </dgm:t>
    </dgm:pt>
    <dgm:pt modelId="{E37F5DAC-865A-44F5-8DBA-C10A9DAF5BE7}" type="parTrans" cxnId="{35D6B48A-DC2A-45DC-A999-E288D981D40F}">
      <dgm:prSet/>
      <dgm:spPr/>
      <dgm:t>
        <a:bodyPr/>
        <a:lstStyle/>
        <a:p>
          <a:endParaRPr lang="en-ZA"/>
        </a:p>
      </dgm:t>
    </dgm:pt>
    <dgm:pt modelId="{180F8B22-6118-466C-B977-0B78E63C218C}" type="sibTrans" cxnId="{35D6B48A-DC2A-45DC-A999-E288D981D40F}">
      <dgm:prSet/>
      <dgm:spPr/>
      <dgm:t>
        <a:bodyPr/>
        <a:lstStyle/>
        <a:p>
          <a:endParaRPr lang="en-ZA"/>
        </a:p>
      </dgm:t>
    </dgm:pt>
    <dgm:pt modelId="{CDC1DCF5-7F61-49D1-877D-74F027354B6D}">
      <dgm:prSet custT="1"/>
      <dgm:spPr/>
      <dgm:t>
        <a:bodyPr/>
        <a:lstStyle/>
        <a:p>
          <a:r>
            <a:rPr lang="en-ZA" sz="1800" dirty="0" smtClean="0"/>
            <a:t>Providers / Employers must re-apply for approval and endorsement 6 months before expiry date  </a:t>
          </a:r>
          <a:endParaRPr lang="en-ZA" sz="1800" dirty="0"/>
        </a:p>
      </dgm:t>
    </dgm:pt>
    <dgm:pt modelId="{2FBC18B0-9058-4D62-B660-7AB71C2BDF75}" type="parTrans" cxnId="{516C47D1-8D3F-4BF0-9FA2-B16C3BE005FF}">
      <dgm:prSet/>
      <dgm:spPr/>
      <dgm:t>
        <a:bodyPr/>
        <a:lstStyle/>
        <a:p>
          <a:endParaRPr lang="en-ZA"/>
        </a:p>
      </dgm:t>
    </dgm:pt>
    <dgm:pt modelId="{3CD6BF13-5101-4CCA-8798-3114C7392E4F}" type="sibTrans" cxnId="{516C47D1-8D3F-4BF0-9FA2-B16C3BE005FF}">
      <dgm:prSet/>
      <dgm:spPr/>
      <dgm:t>
        <a:bodyPr/>
        <a:lstStyle/>
        <a:p>
          <a:endParaRPr lang="en-ZA"/>
        </a:p>
      </dgm:t>
    </dgm:pt>
    <dgm:pt modelId="{5F2DF9C0-4EC8-47A4-A6E0-EA66DC6F3F16}">
      <dgm:prSet custT="1"/>
      <dgm:spPr/>
      <dgm:t>
        <a:bodyPr/>
        <a:lstStyle/>
        <a:p>
          <a:r>
            <a:rPr lang="en-ZA" sz="1800" dirty="0" smtClean="0"/>
            <a:t> </a:t>
          </a:r>
          <a:endParaRPr lang="en-ZA" sz="1800" dirty="0"/>
        </a:p>
      </dgm:t>
    </dgm:pt>
    <dgm:pt modelId="{53A970BF-068E-4BCF-A3FF-53F70915A806}" type="parTrans" cxnId="{4F987A06-2E27-4EAD-B3EA-6A9E61D9415D}">
      <dgm:prSet/>
      <dgm:spPr/>
      <dgm:t>
        <a:bodyPr/>
        <a:lstStyle/>
        <a:p>
          <a:endParaRPr lang="en-ZA"/>
        </a:p>
      </dgm:t>
    </dgm:pt>
    <dgm:pt modelId="{2C0D7337-3100-444D-BF49-A18E8E87D7C0}" type="sibTrans" cxnId="{4F987A06-2E27-4EAD-B3EA-6A9E61D9415D}">
      <dgm:prSet/>
      <dgm:spPr/>
      <dgm:t>
        <a:bodyPr/>
        <a:lstStyle/>
        <a:p>
          <a:endParaRPr lang="en-ZA"/>
        </a:p>
      </dgm:t>
    </dgm:pt>
    <dgm:pt modelId="{EFAA598F-B278-4F0F-BC31-153CDBA5FA5E}">
      <dgm:prSet custT="1"/>
      <dgm:spPr/>
      <dgm:t>
        <a:bodyPr/>
        <a:lstStyle/>
        <a:p>
          <a:endParaRPr lang="en-ZA" sz="1800" dirty="0"/>
        </a:p>
      </dgm:t>
    </dgm:pt>
    <dgm:pt modelId="{F5EEF9A6-6C91-4E33-87E5-F7AA1144A77B}" type="parTrans" cxnId="{98C3AF37-2BFB-4706-AC09-72D25AF70C3F}">
      <dgm:prSet/>
      <dgm:spPr/>
      <dgm:t>
        <a:bodyPr/>
        <a:lstStyle/>
        <a:p>
          <a:endParaRPr lang="en-ZA"/>
        </a:p>
      </dgm:t>
    </dgm:pt>
    <dgm:pt modelId="{4E410511-EDD6-4E58-A1C2-A0539A3202D0}" type="sibTrans" cxnId="{98C3AF37-2BFB-4706-AC09-72D25AF70C3F}">
      <dgm:prSet/>
      <dgm:spPr/>
      <dgm:t>
        <a:bodyPr/>
        <a:lstStyle/>
        <a:p>
          <a:endParaRPr lang="en-ZA"/>
        </a:p>
      </dgm:t>
    </dgm:pt>
    <dgm:pt modelId="{C0A4AD48-CA06-4913-BD5C-BBC9E0FA9F81}">
      <dgm:prSet custT="1"/>
      <dgm:spPr/>
      <dgm:t>
        <a:bodyPr/>
        <a:lstStyle/>
        <a:p>
          <a:endParaRPr lang="en-ZA" sz="1800" dirty="0"/>
        </a:p>
      </dgm:t>
    </dgm:pt>
    <dgm:pt modelId="{4A32734C-A196-4F32-9883-DB1323ACB4B3}" type="parTrans" cxnId="{C9356A04-1448-4F27-B9FB-292C3927DAF6}">
      <dgm:prSet/>
      <dgm:spPr/>
      <dgm:t>
        <a:bodyPr/>
        <a:lstStyle/>
        <a:p>
          <a:endParaRPr lang="en-ZA"/>
        </a:p>
      </dgm:t>
    </dgm:pt>
    <dgm:pt modelId="{FCE39DAE-87C8-44F8-BFAD-491A488CB006}" type="sibTrans" cxnId="{C9356A04-1448-4F27-B9FB-292C3927DAF6}">
      <dgm:prSet/>
      <dgm:spPr/>
      <dgm:t>
        <a:bodyPr/>
        <a:lstStyle/>
        <a:p>
          <a:endParaRPr lang="en-ZA"/>
        </a:p>
      </dgm:t>
    </dgm:pt>
    <dgm:pt modelId="{C56E1E7B-2E96-46F2-ABF2-608A7A98D767}">
      <dgm:prSet custT="1"/>
      <dgm:spPr/>
      <dgm:t>
        <a:bodyPr/>
        <a:lstStyle/>
        <a:p>
          <a:endParaRPr lang="en-ZA" sz="1800" dirty="0"/>
        </a:p>
      </dgm:t>
    </dgm:pt>
    <dgm:pt modelId="{7B4CE0F5-281A-4A0D-B62B-A67CD02EFE9E}" type="parTrans" cxnId="{4E5DA07F-1695-4C7D-986F-E3ED6EB57C1D}">
      <dgm:prSet/>
      <dgm:spPr/>
      <dgm:t>
        <a:bodyPr/>
        <a:lstStyle/>
        <a:p>
          <a:endParaRPr lang="en-ZA"/>
        </a:p>
      </dgm:t>
    </dgm:pt>
    <dgm:pt modelId="{D74AA639-224A-4C81-B873-D5A8505AF88C}" type="sibTrans" cxnId="{4E5DA07F-1695-4C7D-986F-E3ED6EB57C1D}">
      <dgm:prSet/>
      <dgm:spPr/>
      <dgm:t>
        <a:bodyPr/>
        <a:lstStyle/>
        <a:p>
          <a:endParaRPr lang="en-ZA"/>
        </a:p>
      </dgm:t>
    </dgm:pt>
    <dgm:pt modelId="{43DDCBCB-5CC1-4445-B823-DE58196D3538}">
      <dgm:prSet custT="1"/>
      <dgm:spPr/>
      <dgm:t>
        <a:bodyPr/>
        <a:lstStyle/>
        <a:p>
          <a:endParaRPr lang="en-ZA" sz="1800" dirty="0"/>
        </a:p>
      </dgm:t>
    </dgm:pt>
    <dgm:pt modelId="{2DFDD38C-1CB8-4311-96E6-0A23FDC773D1}" type="parTrans" cxnId="{B90D60F1-B9A8-4670-9E6F-9E7B13166E09}">
      <dgm:prSet/>
      <dgm:spPr/>
      <dgm:t>
        <a:bodyPr/>
        <a:lstStyle/>
        <a:p>
          <a:endParaRPr lang="en-ZA"/>
        </a:p>
      </dgm:t>
    </dgm:pt>
    <dgm:pt modelId="{1FC8E890-1072-4F05-9C0B-EB7DE99D8B74}" type="sibTrans" cxnId="{B90D60F1-B9A8-4670-9E6F-9E7B13166E09}">
      <dgm:prSet/>
      <dgm:spPr/>
      <dgm:t>
        <a:bodyPr/>
        <a:lstStyle/>
        <a:p>
          <a:endParaRPr lang="en-ZA"/>
        </a:p>
      </dgm:t>
    </dgm:pt>
    <dgm:pt modelId="{772E4BEE-C4D1-42CA-8D90-F292E420BCBF}">
      <dgm:prSet custT="1"/>
      <dgm:spPr/>
      <dgm:t>
        <a:bodyPr/>
        <a:lstStyle/>
        <a:p>
          <a:endParaRPr lang="en-ZA" sz="1800" dirty="0"/>
        </a:p>
      </dgm:t>
    </dgm:pt>
    <dgm:pt modelId="{2808CB37-B88C-4245-BA31-339D5A893E9D}" type="parTrans" cxnId="{CF019BF7-FDDA-4123-9664-B6685B93C5C4}">
      <dgm:prSet/>
      <dgm:spPr/>
      <dgm:t>
        <a:bodyPr/>
        <a:lstStyle/>
        <a:p>
          <a:endParaRPr lang="en-ZA"/>
        </a:p>
      </dgm:t>
    </dgm:pt>
    <dgm:pt modelId="{DD61815C-5EF3-41A7-A9B8-59C45F7FF969}" type="sibTrans" cxnId="{CF019BF7-FDDA-4123-9664-B6685B93C5C4}">
      <dgm:prSet/>
      <dgm:spPr/>
      <dgm:t>
        <a:bodyPr/>
        <a:lstStyle/>
        <a:p>
          <a:endParaRPr lang="en-ZA"/>
        </a:p>
      </dgm:t>
    </dgm:pt>
    <dgm:pt modelId="{93C06060-261F-4B47-818F-3E184E24F4B5}">
      <dgm:prSet custT="1"/>
      <dgm:spPr/>
      <dgm:t>
        <a:bodyPr/>
        <a:lstStyle/>
        <a:p>
          <a:endParaRPr lang="en-ZA" sz="1800" dirty="0"/>
        </a:p>
      </dgm:t>
    </dgm:pt>
    <dgm:pt modelId="{5F114A11-5828-4999-8468-9945FBEFA958}" type="parTrans" cxnId="{A036E729-7A30-419E-A64A-CF832E9B53FA}">
      <dgm:prSet/>
      <dgm:spPr/>
      <dgm:t>
        <a:bodyPr/>
        <a:lstStyle/>
        <a:p>
          <a:endParaRPr lang="en-ZA"/>
        </a:p>
      </dgm:t>
    </dgm:pt>
    <dgm:pt modelId="{0D9842ED-F72C-4D2A-AA78-C96EFA4C85BB}" type="sibTrans" cxnId="{A036E729-7A30-419E-A64A-CF832E9B53FA}">
      <dgm:prSet/>
      <dgm:spPr/>
      <dgm:t>
        <a:bodyPr/>
        <a:lstStyle/>
        <a:p>
          <a:endParaRPr lang="en-ZA"/>
        </a:p>
      </dgm:t>
    </dgm:pt>
    <dgm:pt modelId="{D07E058A-BEFE-4951-89C2-94078006040B}" type="pres">
      <dgm:prSet presAssocID="{FBFB44E9-16C6-4D5C-8CC5-4E62D2445A8A}" presName="linear" presStyleCnt="0">
        <dgm:presLayoutVars>
          <dgm:animLvl val="lvl"/>
          <dgm:resizeHandles val="exact"/>
        </dgm:presLayoutVars>
      </dgm:prSet>
      <dgm:spPr/>
      <dgm:t>
        <a:bodyPr/>
        <a:lstStyle/>
        <a:p>
          <a:endParaRPr lang="en-ZA"/>
        </a:p>
      </dgm:t>
    </dgm:pt>
    <dgm:pt modelId="{2271B1A7-AB26-4188-83C5-DF7EF4D7AF22}" type="pres">
      <dgm:prSet presAssocID="{463B89EA-0212-4B72-A533-EEEB0F9052A7}" presName="parentText" presStyleLbl="node1" presStyleIdx="0" presStyleCnt="3" custScaleY="257717" custLinFactY="12111" custLinFactNeighborY="100000">
        <dgm:presLayoutVars>
          <dgm:chMax val="0"/>
          <dgm:bulletEnabled val="1"/>
        </dgm:presLayoutVars>
      </dgm:prSet>
      <dgm:spPr/>
      <dgm:t>
        <a:bodyPr/>
        <a:lstStyle/>
        <a:p>
          <a:endParaRPr lang="en-ZA"/>
        </a:p>
      </dgm:t>
    </dgm:pt>
    <dgm:pt modelId="{7937F845-7685-47D1-90A0-6A6764B8E159}" type="pres">
      <dgm:prSet presAssocID="{4DBD2F46-2CF0-4BB9-AE61-F974994E8C1B}" presName="spacer" presStyleCnt="0"/>
      <dgm:spPr/>
    </dgm:pt>
    <dgm:pt modelId="{4B585AE3-F7A7-42F8-B0CA-95FC1F683822}" type="pres">
      <dgm:prSet presAssocID="{7E0229D6-E87E-49DA-BA41-33A8229F93BF}" presName="parentText" presStyleLbl="node1" presStyleIdx="1" presStyleCnt="3" custLinFactNeighborY="10987">
        <dgm:presLayoutVars>
          <dgm:chMax val="0"/>
          <dgm:bulletEnabled val="1"/>
        </dgm:presLayoutVars>
      </dgm:prSet>
      <dgm:spPr/>
      <dgm:t>
        <a:bodyPr/>
        <a:lstStyle/>
        <a:p>
          <a:endParaRPr lang="en-ZA"/>
        </a:p>
      </dgm:t>
    </dgm:pt>
    <dgm:pt modelId="{A1B0A666-E4AC-43E3-AC0B-AC2A03880827}" type="pres">
      <dgm:prSet presAssocID="{7E0229D6-E87E-49DA-BA41-33A8229F93BF}" presName="childText" presStyleLbl="revTx" presStyleIdx="0" presStyleCnt="2" custLinFactNeighborY="36291">
        <dgm:presLayoutVars>
          <dgm:bulletEnabled val="1"/>
        </dgm:presLayoutVars>
      </dgm:prSet>
      <dgm:spPr/>
      <dgm:t>
        <a:bodyPr/>
        <a:lstStyle/>
        <a:p>
          <a:endParaRPr lang="en-ZA"/>
        </a:p>
      </dgm:t>
    </dgm:pt>
    <dgm:pt modelId="{B9A7AB76-EBDA-44AB-8DF5-F1E8F1D04AB1}" type="pres">
      <dgm:prSet presAssocID="{FE40B808-6A90-4F7B-95CD-41776379A477}" presName="parentText" presStyleLbl="node1" presStyleIdx="2" presStyleCnt="3" custLinFactNeighborY="-18899">
        <dgm:presLayoutVars>
          <dgm:chMax val="0"/>
          <dgm:bulletEnabled val="1"/>
        </dgm:presLayoutVars>
      </dgm:prSet>
      <dgm:spPr/>
      <dgm:t>
        <a:bodyPr/>
        <a:lstStyle/>
        <a:p>
          <a:endParaRPr lang="en-ZA"/>
        </a:p>
      </dgm:t>
    </dgm:pt>
    <dgm:pt modelId="{B617399B-C5C3-4633-9467-AEDAB46A263B}" type="pres">
      <dgm:prSet presAssocID="{FE40B808-6A90-4F7B-95CD-41776379A477}" presName="childText" presStyleLbl="revTx" presStyleIdx="1" presStyleCnt="2" custScaleY="207371" custLinFactNeighborY="-51837">
        <dgm:presLayoutVars>
          <dgm:bulletEnabled val="1"/>
        </dgm:presLayoutVars>
      </dgm:prSet>
      <dgm:spPr/>
      <dgm:t>
        <a:bodyPr/>
        <a:lstStyle/>
        <a:p>
          <a:endParaRPr lang="en-ZA"/>
        </a:p>
      </dgm:t>
    </dgm:pt>
  </dgm:ptLst>
  <dgm:cxnLst>
    <dgm:cxn modelId="{C4185868-1925-4B30-B399-98BC26D3AD01}" type="presOf" srcId="{93C06060-261F-4B47-818F-3E184E24F4B5}" destId="{A1B0A666-E4AC-43E3-AC0B-AC2A03880827}" srcOrd="0" destOrd="8" presId="urn:microsoft.com/office/officeart/2005/8/layout/vList2"/>
    <dgm:cxn modelId="{1B09272B-4F73-4904-8079-E71EF3799DDD}" type="presOf" srcId="{772E4BEE-C4D1-42CA-8D90-F292E420BCBF}" destId="{A1B0A666-E4AC-43E3-AC0B-AC2A03880827}" srcOrd="0" destOrd="7" presId="urn:microsoft.com/office/officeart/2005/8/layout/vList2"/>
    <dgm:cxn modelId="{CF019BF7-FDDA-4123-9664-B6685B93C5C4}" srcId="{7E0229D6-E87E-49DA-BA41-33A8229F93BF}" destId="{772E4BEE-C4D1-42CA-8D90-F292E420BCBF}" srcOrd="7" destOrd="0" parTransId="{2808CB37-B88C-4245-BA31-339D5A893E9D}" sibTransId="{DD61815C-5EF3-41A7-A9B8-59C45F7FF969}"/>
    <dgm:cxn modelId="{1E14F19C-E1FF-4DEB-87D5-D0663441DB98}" srcId="{FE40B808-6A90-4F7B-95CD-41776379A477}" destId="{E7495C1A-06D5-4C44-A35D-70DEA75C6B04}" srcOrd="0" destOrd="0" parTransId="{5329DED2-83A9-4E7D-8773-903CEFCC231E}" sibTransId="{0E53FC03-F475-4879-A477-020A3B7E4A5F}"/>
    <dgm:cxn modelId="{37291286-F395-4733-9F53-9E465BD6BD0B}" srcId="{7E0229D6-E87E-49DA-BA41-33A8229F93BF}" destId="{FC1612AA-4E37-43B2-BA1C-A0AAF8AFAB54}" srcOrd="0" destOrd="0" parTransId="{EBD3A30D-95F2-4108-BD15-8D4F52B6EB78}" sibTransId="{7C06130F-6378-49A1-94EF-6782D80560AC}"/>
    <dgm:cxn modelId="{10868F08-70E7-4860-8A77-7AF1DEAEFDAD}" type="presOf" srcId="{7E0229D6-E87E-49DA-BA41-33A8229F93BF}" destId="{4B585AE3-F7A7-42F8-B0CA-95FC1F683822}" srcOrd="0" destOrd="0" presId="urn:microsoft.com/office/officeart/2005/8/layout/vList2"/>
    <dgm:cxn modelId="{380B8AEE-6046-4E88-AC69-67568F121B33}" type="presOf" srcId="{EFAA598F-B278-4F0F-BC31-153CDBA5FA5E}" destId="{A1B0A666-E4AC-43E3-AC0B-AC2A03880827}" srcOrd="0" destOrd="3" presId="urn:microsoft.com/office/officeart/2005/8/layout/vList2"/>
    <dgm:cxn modelId="{B90D60F1-B9A8-4670-9E6F-9E7B13166E09}" srcId="{7E0229D6-E87E-49DA-BA41-33A8229F93BF}" destId="{43DDCBCB-5CC1-4445-B823-DE58196D3538}" srcOrd="6" destOrd="0" parTransId="{2DFDD38C-1CB8-4311-96E6-0A23FDC773D1}" sibTransId="{1FC8E890-1072-4F05-9C0B-EB7DE99D8B74}"/>
    <dgm:cxn modelId="{5A88B629-2E0D-40FF-81EF-FF6F427CA84B}" type="presOf" srcId="{C56E1E7B-2E96-46F2-ABF2-608A7A98D767}" destId="{A1B0A666-E4AC-43E3-AC0B-AC2A03880827}" srcOrd="0" destOrd="5" presId="urn:microsoft.com/office/officeart/2005/8/layout/vList2"/>
    <dgm:cxn modelId="{1A788F92-AC87-4339-97A3-253B14A5E386}" type="presOf" srcId="{E7495C1A-06D5-4C44-A35D-70DEA75C6B04}" destId="{B617399B-C5C3-4633-9467-AEDAB46A263B}" srcOrd="0" destOrd="0" presId="urn:microsoft.com/office/officeart/2005/8/layout/vList2"/>
    <dgm:cxn modelId="{E476F4CD-44B5-4D4E-ABC5-4957D2D25788}" srcId="{7E0229D6-E87E-49DA-BA41-33A8229F93BF}" destId="{ED1A8AFE-9267-4931-836A-45DE3E42D14A}" srcOrd="2" destOrd="0" parTransId="{07FC0D24-D3F2-4498-BFAE-EADC6A968E35}" sibTransId="{BD020559-9139-40DC-9A1C-B9EA83B92AD5}"/>
    <dgm:cxn modelId="{585675EB-2CDD-4A57-A094-0F7464AC90A0}" srcId="{FE40B808-6A90-4F7B-95CD-41776379A477}" destId="{4FF6DD7A-82E6-45AC-A6F4-7FF19382DEF5}" srcOrd="4" destOrd="0" parTransId="{3592DB3E-38CB-4AC4-8794-D895480D5224}" sibTransId="{E74238AE-B79A-4FEA-9D8D-42CF2DCB6479}"/>
    <dgm:cxn modelId="{4E5DA07F-1695-4C7D-986F-E3ED6EB57C1D}" srcId="{7E0229D6-E87E-49DA-BA41-33A8229F93BF}" destId="{C56E1E7B-2E96-46F2-ABF2-608A7A98D767}" srcOrd="5" destOrd="0" parTransId="{7B4CE0F5-281A-4A0D-B62B-A67CD02EFE9E}" sibTransId="{D74AA639-224A-4C81-B873-D5A8505AF88C}"/>
    <dgm:cxn modelId="{F1C388BC-2E20-40BD-91DE-62740A37E712}" type="presOf" srcId="{C0A4AD48-CA06-4913-BD5C-BBC9E0FA9F81}" destId="{A1B0A666-E4AC-43E3-AC0B-AC2A03880827}" srcOrd="0" destOrd="4" presId="urn:microsoft.com/office/officeart/2005/8/layout/vList2"/>
    <dgm:cxn modelId="{06475AF4-31A7-4423-85F0-0E0F8784DDE4}" srcId="{FBFB44E9-16C6-4D5C-8CC5-4E62D2445A8A}" destId="{463B89EA-0212-4B72-A533-EEEB0F9052A7}" srcOrd="0" destOrd="0" parTransId="{DBB932FB-904A-4E93-8E0C-754DFA6F7039}" sibTransId="{4DBD2F46-2CF0-4BB9-AE61-F974994E8C1B}"/>
    <dgm:cxn modelId="{516C47D1-8D3F-4BF0-9FA2-B16C3BE005FF}" srcId="{FE40B808-6A90-4F7B-95CD-41776379A477}" destId="{CDC1DCF5-7F61-49D1-877D-74F027354B6D}" srcOrd="3" destOrd="0" parTransId="{2FBC18B0-9058-4D62-B660-7AB71C2BDF75}" sibTransId="{3CD6BF13-5101-4CCA-8798-3114C7392E4F}"/>
    <dgm:cxn modelId="{4F987A06-2E27-4EAD-B3EA-6A9E61D9415D}" srcId="{7E0229D6-E87E-49DA-BA41-33A8229F93BF}" destId="{5F2DF9C0-4EC8-47A4-A6E0-EA66DC6F3F16}" srcOrd="9" destOrd="0" parTransId="{53A970BF-068E-4BCF-A3FF-53F70915A806}" sibTransId="{2C0D7337-3100-444D-BF49-A18E8E87D7C0}"/>
    <dgm:cxn modelId="{66367ED6-AF91-4B68-9F0D-86B822B6839D}" type="presOf" srcId="{FC1612AA-4E37-43B2-BA1C-A0AAF8AFAB54}" destId="{A1B0A666-E4AC-43E3-AC0B-AC2A03880827}" srcOrd="0" destOrd="0" presId="urn:microsoft.com/office/officeart/2005/8/layout/vList2"/>
    <dgm:cxn modelId="{A036E729-7A30-419E-A64A-CF832E9B53FA}" srcId="{7E0229D6-E87E-49DA-BA41-33A8229F93BF}" destId="{93C06060-261F-4B47-818F-3E184E24F4B5}" srcOrd="8" destOrd="0" parTransId="{5F114A11-5828-4999-8468-9945FBEFA958}" sibTransId="{0D9842ED-F72C-4D2A-AA78-C96EFA4C85BB}"/>
    <dgm:cxn modelId="{06490EEA-AA9E-49BB-8DCA-816ECB49CC65}" type="presOf" srcId="{D66F66DA-F251-437B-B2A0-F7F0D68A3D1F}" destId="{A1B0A666-E4AC-43E3-AC0B-AC2A03880827}" srcOrd="0" destOrd="1" presId="urn:microsoft.com/office/officeart/2005/8/layout/vList2"/>
    <dgm:cxn modelId="{F06DCDA7-6585-4C59-AA8B-6BA844526ACA}" type="presOf" srcId="{5F2DF9C0-4EC8-47A4-A6E0-EA66DC6F3F16}" destId="{A1B0A666-E4AC-43E3-AC0B-AC2A03880827}" srcOrd="0" destOrd="9" presId="urn:microsoft.com/office/officeart/2005/8/layout/vList2"/>
    <dgm:cxn modelId="{CDDAB8CD-A3E9-4404-9685-3202CE6645C4}" type="presOf" srcId="{7BD3B56D-8D26-451D-B1FB-A42BD473A79E}" destId="{B617399B-C5C3-4633-9467-AEDAB46A263B}" srcOrd="0" destOrd="2" presId="urn:microsoft.com/office/officeart/2005/8/layout/vList2"/>
    <dgm:cxn modelId="{0DDB6DEF-788C-4824-96E5-44DC17019519}" srcId="{FBFB44E9-16C6-4D5C-8CC5-4E62D2445A8A}" destId="{7E0229D6-E87E-49DA-BA41-33A8229F93BF}" srcOrd="1" destOrd="0" parTransId="{D77CF887-F588-468F-88C6-B656EC818289}" sibTransId="{B6FE4373-793E-433B-8F7A-C56B97006B5C}"/>
    <dgm:cxn modelId="{EE471FA5-8C95-4917-9A41-708C4EF9829F}" type="presOf" srcId="{FE40B808-6A90-4F7B-95CD-41776379A477}" destId="{B9A7AB76-EBDA-44AB-8DF5-F1E8F1D04AB1}" srcOrd="0" destOrd="0" presId="urn:microsoft.com/office/officeart/2005/8/layout/vList2"/>
    <dgm:cxn modelId="{4431C1BA-ABF5-4526-A0CF-75A9528DA2E1}" type="presOf" srcId="{A68EF212-54CF-438B-A493-A7E982C07C0F}" destId="{B617399B-C5C3-4633-9467-AEDAB46A263B}" srcOrd="0" destOrd="1" presId="urn:microsoft.com/office/officeart/2005/8/layout/vList2"/>
    <dgm:cxn modelId="{C9356A04-1448-4F27-B9FB-292C3927DAF6}" srcId="{7E0229D6-E87E-49DA-BA41-33A8229F93BF}" destId="{C0A4AD48-CA06-4913-BD5C-BBC9E0FA9F81}" srcOrd="4" destOrd="0" parTransId="{4A32734C-A196-4F32-9883-DB1323ACB4B3}" sibTransId="{FCE39DAE-87C8-44F8-BFAD-491A488CB006}"/>
    <dgm:cxn modelId="{FCDB0BBE-C813-425A-974B-869FD1CC17E5}" type="presOf" srcId="{4FF6DD7A-82E6-45AC-A6F4-7FF19382DEF5}" destId="{B617399B-C5C3-4633-9467-AEDAB46A263B}" srcOrd="0" destOrd="4" presId="urn:microsoft.com/office/officeart/2005/8/layout/vList2"/>
    <dgm:cxn modelId="{5ED0C802-2B1B-4BEF-94D5-5B26624481D8}" type="presOf" srcId="{43DDCBCB-5CC1-4445-B823-DE58196D3538}" destId="{A1B0A666-E4AC-43E3-AC0B-AC2A03880827}" srcOrd="0" destOrd="6" presId="urn:microsoft.com/office/officeart/2005/8/layout/vList2"/>
    <dgm:cxn modelId="{64589E6D-CA9C-48FE-A223-DF4EE3182578}" srcId="{FE40B808-6A90-4F7B-95CD-41776379A477}" destId="{A68EF212-54CF-438B-A493-A7E982C07C0F}" srcOrd="1" destOrd="0" parTransId="{D02BBA24-FAB7-4C8B-85FB-4B0D32A602EE}" sibTransId="{46DFA3CE-BBA9-42CC-AA9C-2393EC147EA1}"/>
    <dgm:cxn modelId="{9950300D-D19B-4ED7-939E-997C6D524C1D}" type="presOf" srcId="{ED1A8AFE-9267-4931-836A-45DE3E42D14A}" destId="{A1B0A666-E4AC-43E3-AC0B-AC2A03880827}" srcOrd="0" destOrd="2" presId="urn:microsoft.com/office/officeart/2005/8/layout/vList2"/>
    <dgm:cxn modelId="{D7E0808C-CA1A-4225-836B-8D9DFF81214E}" type="presOf" srcId="{FBFB44E9-16C6-4D5C-8CC5-4E62D2445A8A}" destId="{D07E058A-BEFE-4951-89C2-94078006040B}" srcOrd="0" destOrd="0" presId="urn:microsoft.com/office/officeart/2005/8/layout/vList2"/>
    <dgm:cxn modelId="{E58EE15E-5B14-476B-9EAD-F351CBD456F8}" type="presOf" srcId="{CDC1DCF5-7F61-49D1-877D-74F027354B6D}" destId="{B617399B-C5C3-4633-9467-AEDAB46A263B}" srcOrd="0" destOrd="3" presId="urn:microsoft.com/office/officeart/2005/8/layout/vList2"/>
    <dgm:cxn modelId="{35D6B48A-DC2A-45DC-A999-E288D981D40F}" srcId="{FE40B808-6A90-4F7B-95CD-41776379A477}" destId="{7BD3B56D-8D26-451D-B1FB-A42BD473A79E}" srcOrd="2" destOrd="0" parTransId="{E37F5DAC-865A-44F5-8DBA-C10A9DAF5BE7}" sibTransId="{180F8B22-6118-466C-B977-0B78E63C218C}"/>
    <dgm:cxn modelId="{4BFB4F59-1D79-401F-9FD1-82F7C39EAA0E}" type="presOf" srcId="{463B89EA-0212-4B72-A533-EEEB0F9052A7}" destId="{2271B1A7-AB26-4188-83C5-DF7EF4D7AF22}" srcOrd="0" destOrd="0" presId="urn:microsoft.com/office/officeart/2005/8/layout/vList2"/>
    <dgm:cxn modelId="{839E06CC-9CB4-48CF-B022-36412D42A8D8}" srcId="{FBFB44E9-16C6-4D5C-8CC5-4E62D2445A8A}" destId="{FE40B808-6A90-4F7B-95CD-41776379A477}" srcOrd="2" destOrd="0" parTransId="{AB6BA234-9560-4FEE-BF59-2A9753516450}" sibTransId="{75FC080A-8088-4C28-AEB4-8F68CD8DBF96}"/>
    <dgm:cxn modelId="{9EEB5FF4-BBA7-49FD-A100-47B7E79DA095}" srcId="{7E0229D6-E87E-49DA-BA41-33A8229F93BF}" destId="{D66F66DA-F251-437B-B2A0-F7F0D68A3D1F}" srcOrd="1" destOrd="0" parTransId="{C5D75E6D-778E-4F6C-BE62-425CE410519B}" sibTransId="{80FA9CC9-BEDE-4758-9AF8-4AEED98A84E0}"/>
    <dgm:cxn modelId="{98C3AF37-2BFB-4706-AC09-72D25AF70C3F}" srcId="{7E0229D6-E87E-49DA-BA41-33A8229F93BF}" destId="{EFAA598F-B278-4F0F-BC31-153CDBA5FA5E}" srcOrd="3" destOrd="0" parTransId="{F5EEF9A6-6C91-4E33-87E5-F7AA1144A77B}" sibTransId="{4E410511-EDD6-4E58-A1C2-A0539A3202D0}"/>
    <dgm:cxn modelId="{C4AE5FA2-418E-4A74-A640-3F527DF1D75F}" type="presParOf" srcId="{D07E058A-BEFE-4951-89C2-94078006040B}" destId="{2271B1A7-AB26-4188-83C5-DF7EF4D7AF22}" srcOrd="0" destOrd="0" presId="urn:microsoft.com/office/officeart/2005/8/layout/vList2"/>
    <dgm:cxn modelId="{76558347-0AB2-4848-B1F7-160315CEC1D9}" type="presParOf" srcId="{D07E058A-BEFE-4951-89C2-94078006040B}" destId="{7937F845-7685-47D1-90A0-6A6764B8E159}" srcOrd="1" destOrd="0" presId="urn:microsoft.com/office/officeart/2005/8/layout/vList2"/>
    <dgm:cxn modelId="{DFB11894-CC9F-4FD2-BE83-DB4BDA44BEED}" type="presParOf" srcId="{D07E058A-BEFE-4951-89C2-94078006040B}" destId="{4B585AE3-F7A7-42F8-B0CA-95FC1F683822}" srcOrd="2" destOrd="0" presId="urn:microsoft.com/office/officeart/2005/8/layout/vList2"/>
    <dgm:cxn modelId="{AF3042D9-746D-439C-A164-B6E64252B8BB}" type="presParOf" srcId="{D07E058A-BEFE-4951-89C2-94078006040B}" destId="{A1B0A666-E4AC-43E3-AC0B-AC2A03880827}" srcOrd="3" destOrd="0" presId="urn:microsoft.com/office/officeart/2005/8/layout/vList2"/>
    <dgm:cxn modelId="{2B731682-0D3A-4198-8721-924848E72CFC}" type="presParOf" srcId="{D07E058A-BEFE-4951-89C2-94078006040B}" destId="{B9A7AB76-EBDA-44AB-8DF5-F1E8F1D04AB1}" srcOrd="4" destOrd="0" presId="urn:microsoft.com/office/officeart/2005/8/layout/vList2"/>
    <dgm:cxn modelId="{E637B0BC-3C4F-4BDE-82A6-8688C05A2B35}" type="presParOf" srcId="{D07E058A-BEFE-4951-89C2-94078006040B}" destId="{B617399B-C5C3-4633-9467-AEDAB46A263B}"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745A38-5B09-4709-8488-133523D7C734}" type="doc">
      <dgm:prSet loTypeId="urn:microsoft.com/office/officeart/2005/8/layout/process4" loCatId="process" qsTypeId="urn:microsoft.com/office/officeart/2005/8/quickstyle/simple1" qsCatId="simple" csTypeId="urn:microsoft.com/office/officeart/2005/8/colors/colorful1#1" csCatId="colorful" phldr="1"/>
      <dgm:spPr/>
      <dgm:t>
        <a:bodyPr/>
        <a:lstStyle/>
        <a:p>
          <a:endParaRPr lang="en-ZA"/>
        </a:p>
      </dgm:t>
    </dgm:pt>
    <dgm:pt modelId="{FD081ECE-5E17-4991-A0E2-3D6FB2D41209}">
      <dgm:prSet phldrT="[Text]" custT="1"/>
      <dgm:spPr/>
      <dgm:t>
        <a:bodyPr/>
        <a:lstStyle/>
        <a:p>
          <a:r>
            <a:rPr lang="en-ZA" sz="2800" b="1" dirty="0" smtClean="0"/>
            <a:t>PRINCIPALS / DEPUTY PRINCIPALS</a:t>
          </a:r>
          <a:endParaRPr lang="en-ZA" sz="2800" b="1" dirty="0"/>
        </a:p>
      </dgm:t>
    </dgm:pt>
    <dgm:pt modelId="{398F1505-31EF-405C-8D6F-CAB593B8E5B3}" type="parTrans" cxnId="{468E43D1-89E4-41A6-9AFA-AA2AB465B15D}">
      <dgm:prSet/>
      <dgm:spPr/>
      <dgm:t>
        <a:bodyPr/>
        <a:lstStyle/>
        <a:p>
          <a:endParaRPr lang="en-ZA"/>
        </a:p>
      </dgm:t>
    </dgm:pt>
    <dgm:pt modelId="{D6FB2603-DAA3-46F2-A586-640BD954A51A}" type="sibTrans" cxnId="{468E43D1-89E4-41A6-9AFA-AA2AB465B15D}">
      <dgm:prSet/>
      <dgm:spPr/>
      <dgm:t>
        <a:bodyPr/>
        <a:lstStyle/>
        <a:p>
          <a:endParaRPr lang="en-ZA"/>
        </a:p>
      </dgm:t>
    </dgm:pt>
    <dgm:pt modelId="{FBBA75AA-32AC-48D0-9B5B-6A662B61AB60}">
      <dgm:prSet phldrT="[Text]" custT="1"/>
      <dgm:spPr/>
      <dgm:t>
        <a:bodyPr/>
        <a:lstStyle/>
        <a:p>
          <a:r>
            <a:rPr lang="en-ZA" sz="3200" b="1" dirty="0" smtClean="0"/>
            <a:t>   2013 Sign-up        2014 three year cycle started </a:t>
          </a:r>
          <a:endParaRPr lang="en-ZA" sz="3200" b="1" dirty="0"/>
        </a:p>
      </dgm:t>
    </dgm:pt>
    <dgm:pt modelId="{350B6189-2A02-4238-A0A6-FA032E9419B6}" type="parTrans" cxnId="{C2FF12DE-8E63-4FF3-9C58-67774D89D6C0}">
      <dgm:prSet/>
      <dgm:spPr/>
      <dgm:t>
        <a:bodyPr/>
        <a:lstStyle/>
        <a:p>
          <a:endParaRPr lang="en-ZA"/>
        </a:p>
      </dgm:t>
    </dgm:pt>
    <dgm:pt modelId="{34179912-BB07-4670-A5DC-3F527FCFAA20}" type="sibTrans" cxnId="{C2FF12DE-8E63-4FF3-9C58-67774D89D6C0}">
      <dgm:prSet/>
      <dgm:spPr/>
      <dgm:t>
        <a:bodyPr/>
        <a:lstStyle/>
        <a:p>
          <a:endParaRPr lang="en-ZA"/>
        </a:p>
      </dgm:t>
    </dgm:pt>
    <dgm:pt modelId="{C8869FCF-B890-4E16-813E-C34C653DA99D}">
      <dgm:prSet phldrT="[Text]" custT="1"/>
      <dgm:spPr/>
      <dgm:t>
        <a:bodyPr/>
        <a:lstStyle/>
        <a:p>
          <a:r>
            <a:rPr lang="en-ZA" sz="2800" b="1" dirty="0" smtClean="0"/>
            <a:t>HODs</a:t>
          </a:r>
          <a:endParaRPr lang="en-ZA" sz="2800" b="1" dirty="0"/>
        </a:p>
      </dgm:t>
    </dgm:pt>
    <dgm:pt modelId="{975439B2-B6D8-4D67-A15E-5C27E5AF91F2}" type="parTrans" cxnId="{871DC177-3ED4-4157-88E6-E5594B9A4C5B}">
      <dgm:prSet/>
      <dgm:spPr/>
      <dgm:t>
        <a:bodyPr/>
        <a:lstStyle/>
        <a:p>
          <a:endParaRPr lang="en-ZA"/>
        </a:p>
      </dgm:t>
    </dgm:pt>
    <dgm:pt modelId="{68C88730-AA68-4504-8ABB-7F09756131FA}" type="sibTrans" cxnId="{871DC177-3ED4-4157-88E6-E5594B9A4C5B}">
      <dgm:prSet/>
      <dgm:spPr/>
      <dgm:t>
        <a:bodyPr/>
        <a:lstStyle/>
        <a:p>
          <a:endParaRPr lang="en-ZA"/>
        </a:p>
      </dgm:t>
    </dgm:pt>
    <dgm:pt modelId="{72A787E0-FCAF-4DE2-B05A-BF938AC68A4B}">
      <dgm:prSet phldrT="[Text]" custT="1"/>
      <dgm:spPr/>
      <dgm:t>
        <a:bodyPr/>
        <a:lstStyle/>
        <a:p>
          <a:r>
            <a:rPr lang="en-ZA" sz="3200" b="1" dirty="0" smtClean="0"/>
            <a:t>2014 Sign-up</a:t>
          </a:r>
          <a:endParaRPr lang="en-ZA" sz="3200" b="1" dirty="0"/>
        </a:p>
      </dgm:t>
    </dgm:pt>
    <dgm:pt modelId="{E12A135D-74AC-4A1F-9190-0C729184819D}" type="parTrans" cxnId="{F3E1B185-6C5D-4381-B252-237D33557C43}">
      <dgm:prSet/>
      <dgm:spPr/>
      <dgm:t>
        <a:bodyPr/>
        <a:lstStyle/>
        <a:p>
          <a:endParaRPr lang="en-ZA"/>
        </a:p>
      </dgm:t>
    </dgm:pt>
    <dgm:pt modelId="{615C9B97-8FD4-4B00-9F5E-A2349BCE5B11}" type="sibTrans" cxnId="{F3E1B185-6C5D-4381-B252-237D33557C43}">
      <dgm:prSet/>
      <dgm:spPr/>
      <dgm:t>
        <a:bodyPr/>
        <a:lstStyle/>
        <a:p>
          <a:endParaRPr lang="en-ZA"/>
        </a:p>
      </dgm:t>
    </dgm:pt>
    <dgm:pt modelId="{AD990C73-02C0-43DA-82D3-C88556603BC7}">
      <dgm:prSet phldrT="[Text]" custT="1"/>
      <dgm:spPr/>
      <dgm:t>
        <a:bodyPr/>
        <a:lstStyle/>
        <a:p>
          <a:r>
            <a:rPr lang="en-ZA" sz="2800" b="1" dirty="0" smtClean="0"/>
            <a:t>PL1 TEACHERS</a:t>
          </a:r>
          <a:endParaRPr lang="en-ZA" sz="2800" b="1" dirty="0"/>
        </a:p>
      </dgm:t>
    </dgm:pt>
    <dgm:pt modelId="{33A0064F-96A6-4A1F-837C-EF0FAEF5630E}" type="parTrans" cxnId="{64A1F327-FD98-4CAF-9491-BC51665BDDB1}">
      <dgm:prSet/>
      <dgm:spPr/>
      <dgm:t>
        <a:bodyPr/>
        <a:lstStyle/>
        <a:p>
          <a:endParaRPr lang="en-ZA"/>
        </a:p>
      </dgm:t>
    </dgm:pt>
    <dgm:pt modelId="{E48E7CCB-90FA-4151-A6BB-DA4199A14BBB}" type="sibTrans" cxnId="{64A1F327-FD98-4CAF-9491-BC51665BDDB1}">
      <dgm:prSet/>
      <dgm:spPr/>
      <dgm:t>
        <a:bodyPr/>
        <a:lstStyle/>
        <a:p>
          <a:endParaRPr lang="en-ZA"/>
        </a:p>
      </dgm:t>
    </dgm:pt>
    <dgm:pt modelId="{A8CE2431-F58A-444C-9B82-D195D249B900}">
      <dgm:prSet phldrT="[Text]" custT="1"/>
      <dgm:spPr/>
      <dgm:t>
        <a:bodyPr/>
        <a:lstStyle/>
        <a:p>
          <a:r>
            <a:rPr lang="en-ZA" sz="3200" b="1" dirty="0" smtClean="0"/>
            <a:t>2015 three year cycle started </a:t>
          </a:r>
          <a:endParaRPr lang="en-ZA" sz="3200" b="1" dirty="0"/>
        </a:p>
      </dgm:t>
    </dgm:pt>
    <dgm:pt modelId="{40278CBC-E35D-4763-ABD3-447CE0CE4C9F}" type="parTrans" cxnId="{3E4C6703-F3B2-4B5C-B202-591884E9C964}">
      <dgm:prSet/>
      <dgm:spPr/>
      <dgm:t>
        <a:bodyPr/>
        <a:lstStyle/>
        <a:p>
          <a:endParaRPr lang="en-ZA"/>
        </a:p>
      </dgm:t>
    </dgm:pt>
    <dgm:pt modelId="{DE22A612-A1A4-411B-8E05-5D635AAA2A4A}" type="sibTrans" cxnId="{3E4C6703-F3B2-4B5C-B202-591884E9C964}">
      <dgm:prSet/>
      <dgm:spPr/>
      <dgm:t>
        <a:bodyPr/>
        <a:lstStyle/>
        <a:p>
          <a:endParaRPr lang="en-ZA"/>
        </a:p>
      </dgm:t>
    </dgm:pt>
    <dgm:pt modelId="{25C19FE2-6035-487F-8ACB-E2736FD39BB7}">
      <dgm:prSet phldrT="[Text]"/>
      <dgm:spPr/>
      <dgm:t>
        <a:bodyPr/>
        <a:lstStyle/>
        <a:p>
          <a:r>
            <a:rPr lang="en-ZA" b="1" dirty="0" smtClean="0"/>
            <a:t>2015 Sign-ups   2016 three year cycle starts                                                </a:t>
          </a:r>
          <a:endParaRPr lang="en-ZA" b="1" dirty="0"/>
        </a:p>
      </dgm:t>
    </dgm:pt>
    <dgm:pt modelId="{FB027679-CD8F-4A15-B893-6F13C32948EA}" type="sibTrans" cxnId="{CAADB41D-2544-48F4-8E80-0FCF6B7F949C}">
      <dgm:prSet/>
      <dgm:spPr/>
      <dgm:t>
        <a:bodyPr/>
        <a:lstStyle/>
        <a:p>
          <a:endParaRPr lang="en-ZA"/>
        </a:p>
      </dgm:t>
    </dgm:pt>
    <dgm:pt modelId="{1C3B6934-90D0-447B-8357-3F29A8A48EDB}" type="parTrans" cxnId="{CAADB41D-2544-48F4-8E80-0FCF6B7F949C}">
      <dgm:prSet/>
      <dgm:spPr/>
      <dgm:t>
        <a:bodyPr/>
        <a:lstStyle/>
        <a:p>
          <a:endParaRPr lang="en-ZA"/>
        </a:p>
      </dgm:t>
    </dgm:pt>
    <dgm:pt modelId="{6C1F444F-EDAB-497C-9FCC-7C2FDF6C1284}" type="pres">
      <dgm:prSet presAssocID="{AE745A38-5B09-4709-8488-133523D7C734}" presName="Name0" presStyleCnt="0">
        <dgm:presLayoutVars>
          <dgm:dir/>
          <dgm:animLvl val="lvl"/>
          <dgm:resizeHandles val="exact"/>
        </dgm:presLayoutVars>
      </dgm:prSet>
      <dgm:spPr/>
      <dgm:t>
        <a:bodyPr/>
        <a:lstStyle/>
        <a:p>
          <a:endParaRPr lang="en-ZA"/>
        </a:p>
      </dgm:t>
    </dgm:pt>
    <dgm:pt modelId="{38BE9186-DD04-4FC0-B8DA-83E5B877FAAF}" type="pres">
      <dgm:prSet presAssocID="{AD990C73-02C0-43DA-82D3-C88556603BC7}" presName="boxAndChildren" presStyleCnt="0"/>
      <dgm:spPr/>
    </dgm:pt>
    <dgm:pt modelId="{E414BE17-8906-4472-A1FD-A7163FC3E1BE}" type="pres">
      <dgm:prSet presAssocID="{AD990C73-02C0-43DA-82D3-C88556603BC7}" presName="parentTextBox" presStyleLbl="node1" presStyleIdx="0" presStyleCnt="3"/>
      <dgm:spPr/>
      <dgm:t>
        <a:bodyPr/>
        <a:lstStyle/>
        <a:p>
          <a:endParaRPr lang="en-ZA"/>
        </a:p>
      </dgm:t>
    </dgm:pt>
    <dgm:pt modelId="{BF841253-E9AE-4B44-9BAA-13802CCCE9B1}" type="pres">
      <dgm:prSet presAssocID="{AD990C73-02C0-43DA-82D3-C88556603BC7}" presName="entireBox" presStyleLbl="node1" presStyleIdx="0" presStyleCnt="3"/>
      <dgm:spPr/>
      <dgm:t>
        <a:bodyPr/>
        <a:lstStyle/>
        <a:p>
          <a:endParaRPr lang="en-ZA"/>
        </a:p>
      </dgm:t>
    </dgm:pt>
    <dgm:pt modelId="{6CA6D6B8-07F6-44F7-8514-701D2ABF5195}" type="pres">
      <dgm:prSet presAssocID="{AD990C73-02C0-43DA-82D3-C88556603BC7}" presName="descendantBox" presStyleCnt="0"/>
      <dgm:spPr/>
    </dgm:pt>
    <dgm:pt modelId="{89716B93-428D-4C13-A94C-F2CFBE9A633A}" type="pres">
      <dgm:prSet presAssocID="{25C19FE2-6035-487F-8ACB-E2736FD39BB7}" presName="childTextBox" presStyleLbl="fgAccFollowNode1" presStyleIdx="0" presStyleCnt="4" custScaleY="98022" custLinFactNeighborY="16630">
        <dgm:presLayoutVars>
          <dgm:bulletEnabled val="1"/>
        </dgm:presLayoutVars>
      </dgm:prSet>
      <dgm:spPr/>
      <dgm:t>
        <a:bodyPr/>
        <a:lstStyle/>
        <a:p>
          <a:endParaRPr lang="en-ZA"/>
        </a:p>
      </dgm:t>
    </dgm:pt>
    <dgm:pt modelId="{9AD40B51-42E9-4EFC-80B0-94DFDB7C434B}" type="pres">
      <dgm:prSet presAssocID="{68C88730-AA68-4504-8ABB-7F09756131FA}" presName="sp" presStyleCnt="0"/>
      <dgm:spPr/>
    </dgm:pt>
    <dgm:pt modelId="{CCEEF97B-946A-4AC9-A707-B6F832B07349}" type="pres">
      <dgm:prSet presAssocID="{C8869FCF-B890-4E16-813E-C34C653DA99D}" presName="arrowAndChildren" presStyleCnt="0"/>
      <dgm:spPr/>
    </dgm:pt>
    <dgm:pt modelId="{73D51C18-62B4-433F-9D96-8FCB0A881D6D}" type="pres">
      <dgm:prSet presAssocID="{C8869FCF-B890-4E16-813E-C34C653DA99D}" presName="parentTextArrow" presStyleLbl="node1" presStyleIdx="0" presStyleCnt="3"/>
      <dgm:spPr/>
      <dgm:t>
        <a:bodyPr/>
        <a:lstStyle/>
        <a:p>
          <a:endParaRPr lang="en-ZA"/>
        </a:p>
      </dgm:t>
    </dgm:pt>
    <dgm:pt modelId="{9DEC38DB-13E7-4BE1-AF21-DB0F5077929D}" type="pres">
      <dgm:prSet presAssocID="{C8869FCF-B890-4E16-813E-C34C653DA99D}" presName="arrow" presStyleLbl="node1" presStyleIdx="1" presStyleCnt="3"/>
      <dgm:spPr/>
      <dgm:t>
        <a:bodyPr/>
        <a:lstStyle/>
        <a:p>
          <a:endParaRPr lang="en-ZA"/>
        </a:p>
      </dgm:t>
    </dgm:pt>
    <dgm:pt modelId="{30A2BB77-E6E2-45F1-8478-CCAFDC9286BF}" type="pres">
      <dgm:prSet presAssocID="{C8869FCF-B890-4E16-813E-C34C653DA99D}" presName="descendantArrow" presStyleCnt="0"/>
      <dgm:spPr/>
    </dgm:pt>
    <dgm:pt modelId="{28107DC6-1887-4BA3-AB9D-6B1FC96254C4}" type="pres">
      <dgm:prSet presAssocID="{72A787E0-FCAF-4DE2-B05A-BF938AC68A4B}" presName="childTextArrow" presStyleLbl="fgAccFollowNode1" presStyleIdx="1" presStyleCnt="4" custScaleY="94354">
        <dgm:presLayoutVars>
          <dgm:bulletEnabled val="1"/>
        </dgm:presLayoutVars>
      </dgm:prSet>
      <dgm:spPr/>
      <dgm:t>
        <a:bodyPr/>
        <a:lstStyle/>
        <a:p>
          <a:endParaRPr lang="en-ZA"/>
        </a:p>
      </dgm:t>
    </dgm:pt>
    <dgm:pt modelId="{53BCCF43-6868-47B9-9D29-7BDFD8D3563A}" type="pres">
      <dgm:prSet presAssocID="{A8CE2431-F58A-444C-9B82-D195D249B900}" presName="childTextArrow" presStyleLbl="fgAccFollowNode1" presStyleIdx="2" presStyleCnt="4">
        <dgm:presLayoutVars>
          <dgm:bulletEnabled val="1"/>
        </dgm:presLayoutVars>
      </dgm:prSet>
      <dgm:spPr/>
      <dgm:t>
        <a:bodyPr/>
        <a:lstStyle/>
        <a:p>
          <a:endParaRPr lang="en-ZA"/>
        </a:p>
      </dgm:t>
    </dgm:pt>
    <dgm:pt modelId="{5B7CE88A-05FD-4F6D-8CEF-3CDC921A9ABD}" type="pres">
      <dgm:prSet presAssocID="{D6FB2603-DAA3-46F2-A586-640BD954A51A}" presName="sp" presStyleCnt="0"/>
      <dgm:spPr/>
    </dgm:pt>
    <dgm:pt modelId="{2BB5D0A3-FBF3-41A7-A9EC-E38020A20A8E}" type="pres">
      <dgm:prSet presAssocID="{FD081ECE-5E17-4991-A0E2-3D6FB2D41209}" presName="arrowAndChildren" presStyleCnt="0"/>
      <dgm:spPr/>
    </dgm:pt>
    <dgm:pt modelId="{FB07812D-03B1-4FFD-B1B5-709A6F58D81D}" type="pres">
      <dgm:prSet presAssocID="{FD081ECE-5E17-4991-A0E2-3D6FB2D41209}" presName="parentTextArrow" presStyleLbl="node1" presStyleIdx="1" presStyleCnt="3"/>
      <dgm:spPr/>
      <dgm:t>
        <a:bodyPr/>
        <a:lstStyle/>
        <a:p>
          <a:endParaRPr lang="en-ZA"/>
        </a:p>
      </dgm:t>
    </dgm:pt>
    <dgm:pt modelId="{7044453A-C067-444E-8D41-53E021E4F695}" type="pres">
      <dgm:prSet presAssocID="{FD081ECE-5E17-4991-A0E2-3D6FB2D41209}" presName="arrow" presStyleLbl="node1" presStyleIdx="2" presStyleCnt="3"/>
      <dgm:spPr/>
      <dgm:t>
        <a:bodyPr/>
        <a:lstStyle/>
        <a:p>
          <a:endParaRPr lang="en-ZA"/>
        </a:p>
      </dgm:t>
    </dgm:pt>
    <dgm:pt modelId="{BB059287-5FCE-49D6-B802-4D62984F7697}" type="pres">
      <dgm:prSet presAssocID="{FD081ECE-5E17-4991-A0E2-3D6FB2D41209}" presName="descendantArrow" presStyleCnt="0"/>
      <dgm:spPr/>
    </dgm:pt>
    <dgm:pt modelId="{BEF232E0-EA0D-420A-B946-FA7AB52B00F4}" type="pres">
      <dgm:prSet presAssocID="{FBBA75AA-32AC-48D0-9B5B-6A662B61AB60}" presName="childTextArrow" presStyleLbl="fgAccFollowNode1" presStyleIdx="3" presStyleCnt="4">
        <dgm:presLayoutVars>
          <dgm:bulletEnabled val="1"/>
        </dgm:presLayoutVars>
      </dgm:prSet>
      <dgm:spPr/>
      <dgm:t>
        <a:bodyPr/>
        <a:lstStyle/>
        <a:p>
          <a:endParaRPr lang="en-ZA"/>
        </a:p>
      </dgm:t>
    </dgm:pt>
  </dgm:ptLst>
  <dgm:cxnLst>
    <dgm:cxn modelId="{39D74C4B-44ED-48BC-BE12-BBF50B09C3EE}" type="presOf" srcId="{AE745A38-5B09-4709-8488-133523D7C734}" destId="{6C1F444F-EDAB-497C-9FCC-7C2FDF6C1284}" srcOrd="0" destOrd="0" presId="urn:microsoft.com/office/officeart/2005/8/layout/process4"/>
    <dgm:cxn modelId="{F3E1B185-6C5D-4381-B252-237D33557C43}" srcId="{C8869FCF-B890-4E16-813E-C34C653DA99D}" destId="{72A787E0-FCAF-4DE2-B05A-BF938AC68A4B}" srcOrd="0" destOrd="0" parTransId="{E12A135D-74AC-4A1F-9190-0C729184819D}" sibTransId="{615C9B97-8FD4-4B00-9F5E-A2349BCE5B11}"/>
    <dgm:cxn modelId="{42252F6B-D63B-43CB-93F5-4D08F1707FCB}" type="presOf" srcId="{AD990C73-02C0-43DA-82D3-C88556603BC7}" destId="{E414BE17-8906-4472-A1FD-A7163FC3E1BE}" srcOrd="0" destOrd="0" presId="urn:microsoft.com/office/officeart/2005/8/layout/process4"/>
    <dgm:cxn modelId="{468E43D1-89E4-41A6-9AFA-AA2AB465B15D}" srcId="{AE745A38-5B09-4709-8488-133523D7C734}" destId="{FD081ECE-5E17-4991-A0E2-3D6FB2D41209}" srcOrd="0" destOrd="0" parTransId="{398F1505-31EF-405C-8D6F-CAB593B8E5B3}" sibTransId="{D6FB2603-DAA3-46F2-A586-640BD954A51A}"/>
    <dgm:cxn modelId="{D21D1135-2A0E-48DA-A661-5D8E6B2C0486}" type="presOf" srcId="{FBBA75AA-32AC-48D0-9B5B-6A662B61AB60}" destId="{BEF232E0-EA0D-420A-B946-FA7AB52B00F4}" srcOrd="0" destOrd="0" presId="urn:microsoft.com/office/officeart/2005/8/layout/process4"/>
    <dgm:cxn modelId="{748FF993-E2D2-4642-B402-E55C2AD6377F}" type="presOf" srcId="{25C19FE2-6035-487F-8ACB-E2736FD39BB7}" destId="{89716B93-428D-4C13-A94C-F2CFBE9A633A}" srcOrd="0" destOrd="0" presId="urn:microsoft.com/office/officeart/2005/8/layout/process4"/>
    <dgm:cxn modelId="{60072F39-CB5A-4BD5-A5B1-AE33C791E447}" type="presOf" srcId="{A8CE2431-F58A-444C-9B82-D195D249B900}" destId="{53BCCF43-6868-47B9-9D29-7BDFD8D3563A}" srcOrd="0" destOrd="0" presId="urn:microsoft.com/office/officeart/2005/8/layout/process4"/>
    <dgm:cxn modelId="{CAADB41D-2544-48F4-8E80-0FCF6B7F949C}" srcId="{AD990C73-02C0-43DA-82D3-C88556603BC7}" destId="{25C19FE2-6035-487F-8ACB-E2736FD39BB7}" srcOrd="0" destOrd="0" parTransId="{1C3B6934-90D0-447B-8357-3F29A8A48EDB}" sibTransId="{FB027679-CD8F-4A15-B893-6F13C32948EA}"/>
    <dgm:cxn modelId="{6B9F111C-E0ED-4B8D-A34E-C0E2BA5F7231}" type="presOf" srcId="{AD990C73-02C0-43DA-82D3-C88556603BC7}" destId="{BF841253-E9AE-4B44-9BAA-13802CCCE9B1}" srcOrd="1" destOrd="0" presId="urn:microsoft.com/office/officeart/2005/8/layout/process4"/>
    <dgm:cxn modelId="{871DC177-3ED4-4157-88E6-E5594B9A4C5B}" srcId="{AE745A38-5B09-4709-8488-133523D7C734}" destId="{C8869FCF-B890-4E16-813E-C34C653DA99D}" srcOrd="1" destOrd="0" parTransId="{975439B2-B6D8-4D67-A15E-5C27E5AF91F2}" sibTransId="{68C88730-AA68-4504-8ABB-7F09756131FA}"/>
    <dgm:cxn modelId="{C2FF12DE-8E63-4FF3-9C58-67774D89D6C0}" srcId="{FD081ECE-5E17-4991-A0E2-3D6FB2D41209}" destId="{FBBA75AA-32AC-48D0-9B5B-6A662B61AB60}" srcOrd="0" destOrd="0" parTransId="{350B6189-2A02-4238-A0A6-FA032E9419B6}" sibTransId="{34179912-BB07-4670-A5DC-3F527FCFAA20}"/>
    <dgm:cxn modelId="{648B17A1-4479-4F2D-8193-83167F116FD3}" type="presOf" srcId="{C8869FCF-B890-4E16-813E-C34C653DA99D}" destId="{73D51C18-62B4-433F-9D96-8FCB0A881D6D}" srcOrd="0" destOrd="0" presId="urn:microsoft.com/office/officeart/2005/8/layout/process4"/>
    <dgm:cxn modelId="{3E4C6703-F3B2-4B5C-B202-591884E9C964}" srcId="{C8869FCF-B890-4E16-813E-C34C653DA99D}" destId="{A8CE2431-F58A-444C-9B82-D195D249B900}" srcOrd="1" destOrd="0" parTransId="{40278CBC-E35D-4763-ABD3-447CE0CE4C9F}" sibTransId="{DE22A612-A1A4-411B-8E05-5D635AAA2A4A}"/>
    <dgm:cxn modelId="{006D6539-4E88-49CA-B349-E60B1A97C610}" type="presOf" srcId="{72A787E0-FCAF-4DE2-B05A-BF938AC68A4B}" destId="{28107DC6-1887-4BA3-AB9D-6B1FC96254C4}" srcOrd="0" destOrd="0" presId="urn:microsoft.com/office/officeart/2005/8/layout/process4"/>
    <dgm:cxn modelId="{04AA70B4-662C-4146-9B9E-C150560D0202}" type="presOf" srcId="{FD081ECE-5E17-4991-A0E2-3D6FB2D41209}" destId="{FB07812D-03B1-4FFD-B1B5-709A6F58D81D}" srcOrd="0" destOrd="0" presId="urn:microsoft.com/office/officeart/2005/8/layout/process4"/>
    <dgm:cxn modelId="{F7AD9D87-973C-45DF-A6C1-9C9F4E6AD865}" type="presOf" srcId="{C8869FCF-B890-4E16-813E-C34C653DA99D}" destId="{9DEC38DB-13E7-4BE1-AF21-DB0F5077929D}" srcOrd="1" destOrd="0" presId="urn:microsoft.com/office/officeart/2005/8/layout/process4"/>
    <dgm:cxn modelId="{64A1F327-FD98-4CAF-9491-BC51665BDDB1}" srcId="{AE745A38-5B09-4709-8488-133523D7C734}" destId="{AD990C73-02C0-43DA-82D3-C88556603BC7}" srcOrd="2" destOrd="0" parTransId="{33A0064F-96A6-4A1F-837C-EF0FAEF5630E}" sibTransId="{E48E7CCB-90FA-4151-A6BB-DA4199A14BBB}"/>
    <dgm:cxn modelId="{92B06CDD-C4D3-4BCE-84B0-75C3871872B0}" type="presOf" srcId="{FD081ECE-5E17-4991-A0E2-3D6FB2D41209}" destId="{7044453A-C067-444E-8D41-53E021E4F695}" srcOrd="1" destOrd="0" presId="urn:microsoft.com/office/officeart/2005/8/layout/process4"/>
    <dgm:cxn modelId="{30D03537-525E-4F75-8D75-31661C6AFEFE}" type="presParOf" srcId="{6C1F444F-EDAB-497C-9FCC-7C2FDF6C1284}" destId="{38BE9186-DD04-4FC0-B8DA-83E5B877FAAF}" srcOrd="0" destOrd="0" presId="urn:microsoft.com/office/officeart/2005/8/layout/process4"/>
    <dgm:cxn modelId="{1DA069A6-EEDA-4173-9F66-CD339D22A6CC}" type="presParOf" srcId="{38BE9186-DD04-4FC0-B8DA-83E5B877FAAF}" destId="{E414BE17-8906-4472-A1FD-A7163FC3E1BE}" srcOrd="0" destOrd="0" presId="urn:microsoft.com/office/officeart/2005/8/layout/process4"/>
    <dgm:cxn modelId="{67AA408C-E4EC-4F89-9659-CE74BD2F7288}" type="presParOf" srcId="{38BE9186-DD04-4FC0-B8DA-83E5B877FAAF}" destId="{BF841253-E9AE-4B44-9BAA-13802CCCE9B1}" srcOrd="1" destOrd="0" presId="urn:microsoft.com/office/officeart/2005/8/layout/process4"/>
    <dgm:cxn modelId="{9652583E-B308-49B3-8290-B0CA4C19685C}" type="presParOf" srcId="{38BE9186-DD04-4FC0-B8DA-83E5B877FAAF}" destId="{6CA6D6B8-07F6-44F7-8514-701D2ABF5195}" srcOrd="2" destOrd="0" presId="urn:microsoft.com/office/officeart/2005/8/layout/process4"/>
    <dgm:cxn modelId="{3A9BEDDB-8523-461D-A6D6-E8771B5D54A4}" type="presParOf" srcId="{6CA6D6B8-07F6-44F7-8514-701D2ABF5195}" destId="{89716B93-428D-4C13-A94C-F2CFBE9A633A}" srcOrd="0" destOrd="0" presId="urn:microsoft.com/office/officeart/2005/8/layout/process4"/>
    <dgm:cxn modelId="{321C166D-DA2D-4C84-AE66-CED65FC46A5A}" type="presParOf" srcId="{6C1F444F-EDAB-497C-9FCC-7C2FDF6C1284}" destId="{9AD40B51-42E9-4EFC-80B0-94DFDB7C434B}" srcOrd="1" destOrd="0" presId="urn:microsoft.com/office/officeart/2005/8/layout/process4"/>
    <dgm:cxn modelId="{76B9B8EC-CF3A-46D9-BAF5-3CA7AABD6734}" type="presParOf" srcId="{6C1F444F-EDAB-497C-9FCC-7C2FDF6C1284}" destId="{CCEEF97B-946A-4AC9-A707-B6F832B07349}" srcOrd="2" destOrd="0" presId="urn:microsoft.com/office/officeart/2005/8/layout/process4"/>
    <dgm:cxn modelId="{24E821B3-571E-4649-9E7A-C920D67C875F}" type="presParOf" srcId="{CCEEF97B-946A-4AC9-A707-B6F832B07349}" destId="{73D51C18-62B4-433F-9D96-8FCB0A881D6D}" srcOrd="0" destOrd="0" presId="urn:microsoft.com/office/officeart/2005/8/layout/process4"/>
    <dgm:cxn modelId="{A8F9996F-9C7A-441A-B79E-913F5B63A7A6}" type="presParOf" srcId="{CCEEF97B-946A-4AC9-A707-B6F832B07349}" destId="{9DEC38DB-13E7-4BE1-AF21-DB0F5077929D}" srcOrd="1" destOrd="0" presId="urn:microsoft.com/office/officeart/2005/8/layout/process4"/>
    <dgm:cxn modelId="{BBA9AEC7-11A9-4809-8B42-93236ECC6311}" type="presParOf" srcId="{CCEEF97B-946A-4AC9-A707-B6F832B07349}" destId="{30A2BB77-E6E2-45F1-8478-CCAFDC9286BF}" srcOrd="2" destOrd="0" presId="urn:microsoft.com/office/officeart/2005/8/layout/process4"/>
    <dgm:cxn modelId="{CD4A7405-DC35-4847-A204-D3C1B6253A98}" type="presParOf" srcId="{30A2BB77-E6E2-45F1-8478-CCAFDC9286BF}" destId="{28107DC6-1887-4BA3-AB9D-6B1FC96254C4}" srcOrd="0" destOrd="0" presId="urn:microsoft.com/office/officeart/2005/8/layout/process4"/>
    <dgm:cxn modelId="{FF2B6750-456D-4E65-B197-0FDE1D4A6EC8}" type="presParOf" srcId="{30A2BB77-E6E2-45F1-8478-CCAFDC9286BF}" destId="{53BCCF43-6868-47B9-9D29-7BDFD8D3563A}" srcOrd="1" destOrd="0" presId="urn:microsoft.com/office/officeart/2005/8/layout/process4"/>
    <dgm:cxn modelId="{A442D2A9-EE16-4A36-A328-E31DFD9ABA8E}" type="presParOf" srcId="{6C1F444F-EDAB-497C-9FCC-7C2FDF6C1284}" destId="{5B7CE88A-05FD-4F6D-8CEF-3CDC921A9ABD}" srcOrd="3" destOrd="0" presId="urn:microsoft.com/office/officeart/2005/8/layout/process4"/>
    <dgm:cxn modelId="{4C1A1EBA-2BA5-49AB-A2A9-DBE55CA494D0}" type="presParOf" srcId="{6C1F444F-EDAB-497C-9FCC-7C2FDF6C1284}" destId="{2BB5D0A3-FBF3-41A7-A9EC-E38020A20A8E}" srcOrd="4" destOrd="0" presId="urn:microsoft.com/office/officeart/2005/8/layout/process4"/>
    <dgm:cxn modelId="{381972B0-9895-41BB-BE75-30F9EDD82E1D}" type="presParOf" srcId="{2BB5D0A3-FBF3-41A7-A9EC-E38020A20A8E}" destId="{FB07812D-03B1-4FFD-B1B5-709A6F58D81D}" srcOrd="0" destOrd="0" presId="urn:microsoft.com/office/officeart/2005/8/layout/process4"/>
    <dgm:cxn modelId="{B7EE9E14-5771-453F-995F-C9C93A93FAEE}" type="presParOf" srcId="{2BB5D0A3-FBF3-41A7-A9EC-E38020A20A8E}" destId="{7044453A-C067-444E-8D41-53E021E4F695}" srcOrd="1" destOrd="0" presId="urn:microsoft.com/office/officeart/2005/8/layout/process4"/>
    <dgm:cxn modelId="{4EE54F73-8F18-40A6-B6DE-20FB9CE6DE29}" type="presParOf" srcId="{2BB5D0A3-FBF3-41A7-A9EC-E38020A20A8E}" destId="{BB059287-5FCE-49D6-B802-4D62984F7697}" srcOrd="2" destOrd="0" presId="urn:microsoft.com/office/officeart/2005/8/layout/process4"/>
    <dgm:cxn modelId="{E392D9CE-A660-4CAE-B1A5-305AA198E27D}" type="presParOf" srcId="{BB059287-5FCE-49D6-B802-4D62984F7697}" destId="{BEF232E0-EA0D-420A-B946-FA7AB52B00F4}"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2D359F-15A2-453C-B1A3-7D8B39DB4299}">
      <dsp:nvSpPr>
        <dsp:cNvPr id="0" name=""/>
        <dsp:cNvSpPr/>
      </dsp:nvSpPr>
      <dsp:spPr>
        <a:xfrm>
          <a:off x="9949" y="-257699"/>
          <a:ext cx="1843796" cy="77309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ZA" sz="2000" b="1" kern="1200" dirty="0" smtClean="0"/>
            <a:t>2013/14</a:t>
          </a:r>
          <a:endParaRPr lang="en-ZA" sz="2000" b="1" kern="1200" dirty="0"/>
        </a:p>
      </dsp:txBody>
      <dsp:txXfrm>
        <a:off x="9949" y="-257699"/>
        <a:ext cx="1843796" cy="515399"/>
      </dsp:txXfrm>
    </dsp:sp>
    <dsp:sp modelId="{7B863F76-4E29-4ECF-A55F-0898DEB3DA80}">
      <dsp:nvSpPr>
        <dsp:cNvPr id="0" name=""/>
        <dsp:cNvSpPr/>
      </dsp:nvSpPr>
      <dsp:spPr>
        <a:xfrm>
          <a:off x="111235" y="257699"/>
          <a:ext cx="2395165" cy="51125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ZA" sz="2000" kern="1200" dirty="0" smtClean="0"/>
            <a:t>Sign-up and Orientation for Principals and Deputy Principals</a:t>
          </a:r>
          <a:endParaRPr lang="en-ZA" sz="2000" kern="1200" dirty="0"/>
        </a:p>
      </dsp:txBody>
      <dsp:txXfrm>
        <a:off x="111235" y="257699"/>
        <a:ext cx="2395165" cy="5112568"/>
      </dsp:txXfrm>
    </dsp:sp>
    <dsp:sp modelId="{8A51D355-422A-4100-ADD4-BFF624F79868}">
      <dsp:nvSpPr>
        <dsp:cNvPr id="0" name=""/>
        <dsp:cNvSpPr/>
      </dsp:nvSpPr>
      <dsp:spPr>
        <a:xfrm>
          <a:off x="2201830" y="-229301"/>
          <a:ext cx="737939" cy="458603"/>
        </a:xfrm>
        <a:prstGeom prst="rightArrow">
          <a:avLst>
            <a:gd name="adj1" fmla="val 60000"/>
            <a:gd name="adj2" fmla="val 5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ZA" sz="400" kern="1200"/>
        </a:p>
      </dsp:txBody>
      <dsp:txXfrm>
        <a:off x="2201830" y="-229301"/>
        <a:ext cx="737939" cy="458603"/>
      </dsp:txXfrm>
    </dsp:sp>
    <dsp:sp modelId="{C0DCCC30-DA03-4966-9451-4F9BA194309A}">
      <dsp:nvSpPr>
        <dsp:cNvPr id="0" name=""/>
        <dsp:cNvSpPr/>
      </dsp:nvSpPr>
      <dsp:spPr>
        <a:xfrm>
          <a:off x="3246084" y="-257699"/>
          <a:ext cx="1843796" cy="773099"/>
        </a:xfrm>
        <a:prstGeom prst="roundRect">
          <a:avLst>
            <a:gd name="adj" fmla="val 1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ZA" sz="2000" b="1" kern="1200" dirty="0" smtClean="0"/>
            <a:t>2014/15</a:t>
          </a:r>
          <a:endParaRPr lang="en-ZA" sz="2000" b="1" kern="1200" dirty="0"/>
        </a:p>
      </dsp:txBody>
      <dsp:txXfrm>
        <a:off x="3246084" y="-257699"/>
        <a:ext cx="1843796" cy="515399"/>
      </dsp:txXfrm>
    </dsp:sp>
    <dsp:sp modelId="{6402EF2E-D588-4A8E-99AB-975E48380127}">
      <dsp:nvSpPr>
        <dsp:cNvPr id="0" name=""/>
        <dsp:cNvSpPr/>
      </dsp:nvSpPr>
      <dsp:spPr>
        <a:xfrm>
          <a:off x="3482456" y="257699"/>
          <a:ext cx="2124994" cy="51125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ZA" sz="2000" kern="1200" dirty="0" smtClean="0"/>
            <a:t>1</a:t>
          </a:r>
          <a:r>
            <a:rPr lang="en-ZA" sz="2000" kern="1200" baseline="30000" dirty="0" smtClean="0"/>
            <a:t>st</a:t>
          </a:r>
          <a:r>
            <a:rPr lang="en-ZA" sz="2000" kern="1200" dirty="0" smtClean="0"/>
            <a:t> year of the Principals and Deputy Principals’ three year CPTD system cycle</a:t>
          </a:r>
          <a:endParaRPr lang="en-ZA" sz="2000" kern="1200" dirty="0"/>
        </a:p>
        <a:p>
          <a:pPr marL="228600" lvl="1" indent="-228600" algn="l" defTabSz="889000">
            <a:lnSpc>
              <a:spcPct val="90000"/>
            </a:lnSpc>
            <a:spcBef>
              <a:spcPct val="0"/>
            </a:spcBef>
            <a:spcAft>
              <a:spcPct val="15000"/>
            </a:spcAft>
            <a:buChar char="••"/>
          </a:pPr>
          <a:r>
            <a:rPr lang="en-ZA" sz="2000" kern="1200" dirty="0" smtClean="0"/>
            <a:t>Sign-up and Orientation for the HODs</a:t>
          </a:r>
          <a:endParaRPr lang="en-ZA" sz="2000" kern="1200" dirty="0"/>
        </a:p>
      </dsp:txBody>
      <dsp:txXfrm>
        <a:off x="3482456" y="257699"/>
        <a:ext cx="2124994" cy="5112568"/>
      </dsp:txXfrm>
    </dsp:sp>
    <dsp:sp modelId="{B8C887E8-B8C9-47FB-823F-399D5F1BF1E6}">
      <dsp:nvSpPr>
        <dsp:cNvPr id="0" name=""/>
        <dsp:cNvSpPr/>
      </dsp:nvSpPr>
      <dsp:spPr>
        <a:xfrm>
          <a:off x="5405402" y="-229301"/>
          <a:ext cx="668905" cy="458603"/>
        </a:xfrm>
        <a:prstGeom prst="rightArrow">
          <a:avLst>
            <a:gd name="adj1" fmla="val 60000"/>
            <a:gd name="adj2" fmla="val 50000"/>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ZA" sz="400" kern="1200"/>
        </a:p>
      </dsp:txBody>
      <dsp:txXfrm>
        <a:off x="5405402" y="-229301"/>
        <a:ext cx="668905" cy="458603"/>
      </dsp:txXfrm>
    </dsp:sp>
    <dsp:sp modelId="{6FBC04F5-8A0E-45E1-9F56-6CFD313C83D2}">
      <dsp:nvSpPr>
        <dsp:cNvPr id="0" name=""/>
        <dsp:cNvSpPr/>
      </dsp:nvSpPr>
      <dsp:spPr>
        <a:xfrm>
          <a:off x="6351967" y="-257699"/>
          <a:ext cx="1843796" cy="773099"/>
        </a:xfrm>
        <a:prstGeom prst="roundRect">
          <a:avLst>
            <a:gd name="adj" fmla="val 1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ZA" sz="2000" b="1" kern="1200" dirty="0" smtClean="0"/>
            <a:t>2015/16</a:t>
          </a:r>
          <a:endParaRPr lang="en-ZA" sz="2000" b="1" kern="1200" dirty="0"/>
        </a:p>
      </dsp:txBody>
      <dsp:txXfrm>
        <a:off x="6351967" y="-257699"/>
        <a:ext cx="1843796" cy="515399"/>
      </dsp:txXfrm>
    </dsp:sp>
    <dsp:sp modelId="{21811B9F-56C1-46D4-866C-FC9154019C30}">
      <dsp:nvSpPr>
        <dsp:cNvPr id="0" name=""/>
        <dsp:cNvSpPr/>
      </dsp:nvSpPr>
      <dsp:spPr>
        <a:xfrm>
          <a:off x="6347133" y="257699"/>
          <a:ext cx="2607405" cy="51125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ZA" sz="2000" kern="1200" dirty="0" smtClean="0"/>
            <a:t>2</a:t>
          </a:r>
          <a:r>
            <a:rPr lang="en-ZA" sz="2000" kern="1200" baseline="30000" dirty="0" smtClean="0"/>
            <a:t>nd</a:t>
          </a:r>
          <a:r>
            <a:rPr lang="en-ZA" sz="2000" kern="1200" dirty="0" smtClean="0"/>
            <a:t> year of the Principals and Deputy Principals’ three year CPTD system cycle</a:t>
          </a:r>
          <a:endParaRPr lang="en-ZA" sz="2000" kern="1200" dirty="0"/>
        </a:p>
        <a:p>
          <a:pPr marL="228600" lvl="1" indent="-228600" algn="l" defTabSz="889000">
            <a:lnSpc>
              <a:spcPct val="90000"/>
            </a:lnSpc>
            <a:spcBef>
              <a:spcPct val="0"/>
            </a:spcBef>
            <a:spcAft>
              <a:spcPct val="15000"/>
            </a:spcAft>
            <a:buChar char="••"/>
          </a:pPr>
          <a:r>
            <a:rPr lang="en-ZA" sz="2000" kern="1200" dirty="0" smtClean="0"/>
            <a:t>1</a:t>
          </a:r>
          <a:r>
            <a:rPr lang="en-ZA" sz="2000" kern="1200" baseline="30000" dirty="0" smtClean="0"/>
            <a:t>st</a:t>
          </a:r>
          <a:r>
            <a:rPr lang="en-ZA" sz="2000" kern="1200" dirty="0" smtClean="0"/>
            <a:t> year of  the HODs’ three year CPTD system cycle</a:t>
          </a:r>
          <a:endParaRPr lang="en-ZA" sz="2000" kern="1200" dirty="0"/>
        </a:p>
        <a:p>
          <a:pPr marL="228600" lvl="1" indent="-228600" algn="l" defTabSz="889000">
            <a:lnSpc>
              <a:spcPct val="90000"/>
            </a:lnSpc>
            <a:spcBef>
              <a:spcPct val="0"/>
            </a:spcBef>
            <a:spcAft>
              <a:spcPct val="15000"/>
            </a:spcAft>
            <a:buChar char="••"/>
          </a:pPr>
          <a:r>
            <a:rPr lang="en-ZA" sz="2000" kern="1200" dirty="0" smtClean="0"/>
            <a:t>Sign-up and Orientation for the Secondary and Combined PL1 Teachers – start the 1st year of the three year cycle </a:t>
          </a:r>
          <a:r>
            <a:rPr lang="en-ZA" sz="1800" kern="1200" dirty="0" smtClean="0"/>
            <a:t>in 2016</a:t>
          </a:r>
          <a:endParaRPr lang="en-ZA" sz="1800" kern="1200" dirty="0"/>
        </a:p>
      </dsp:txBody>
      <dsp:txXfrm>
        <a:off x="6347133" y="257699"/>
        <a:ext cx="2607405" cy="511256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71B1A7-AB26-4188-83C5-DF7EF4D7AF22}">
      <dsp:nvSpPr>
        <dsp:cNvPr id="0" name=""/>
        <dsp:cNvSpPr/>
      </dsp:nvSpPr>
      <dsp:spPr>
        <a:xfrm>
          <a:off x="0" y="78631"/>
          <a:ext cx="8712968" cy="14047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ZA" sz="2000" b="1" kern="1200" dirty="0" smtClean="0"/>
            <a:t>You will need more of SACE Catalogue of Approved Providers and Endorsed PD Activities  and less of Professional Development Points Schedule in order to allocate PD Points to  your Type 3 Activities / Programmes</a:t>
          </a:r>
          <a:endParaRPr lang="en-ZA" sz="2000" b="1" kern="1200" dirty="0"/>
        </a:p>
      </dsp:txBody>
      <dsp:txXfrm>
        <a:off x="0" y="78631"/>
        <a:ext cx="8712968" cy="1404740"/>
      </dsp:txXfrm>
    </dsp:sp>
    <dsp:sp modelId="{4B585AE3-F7A7-42F8-B0CA-95FC1F683822}">
      <dsp:nvSpPr>
        <dsp:cNvPr id="0" name=""/>
        <dsp:cNvSpPr/>
      </dsp:nvSpPr>
      <dsp:spPr>
        <a:xfrm>
          <a:off x="0" y="1584180"/>
          <a:ext cx="8712968" cy="54507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ZA" sz="2400" b="1" kern="1200" dirty="0" smtClean="0"/>
            <a:t>PRE-DETERMINED</a:t>
          </a:r>
          <a:endParaRPr lang="en-ZA" sz="2400" kern="1200" dirty="0"/>
        </a:p>
      </dsp:txBody>
      <dsp:txXfrm>
        <a:off x="0" y="1584180"/>
        <a:ext cx="8712968" cy="545071"/>
      </dsp:txXfrm>
    </dsp:sp>
    <dsp:sp modelId="{A1B0A666-E4AC-43E3-AC0B-AC2A03880827}">
      <dsp:nvSpPr>
        <dsp:cNvPr id="0" name=""/>
        <dsp:cNvSpPr/>
      </dsp:nvSpPr>
      <dsp:spPr>
        <a:xfrm>
          <a:off x="0" y="2160242"/>
          <a:ext cx="8712968" cy="1518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637"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ZA" sz="1800" kern="1200" dirty="0" smtClean="0"/>
            <a:t>Less than 6 days PD Activities / Programmes</a:t>
          </a:r>
          <a:endParaRPr lang="en-ZA" sz="1800" kern="1200" dirty="0"/>
        </a:p>
        <a:p>
          <a:pPr marL="171450" lvl="1" indent="-171450" algn="l" defTabSz="800100">
            <a:lnSpc>
              <a:spcPct val="90000"/>
            </a:lnSpc>
            <a:spcBef>
              <a:spcPct val="0"/>
            </a:spcBef>
            <a:spcAft>
              <a:spcPct val="20000"/>
            </a:spcAft>
            <a:buChar char="••"/>
          </a:pPr>
          <a:r>
            <a:rPr lang="en-ZA" sz="1800" kern="1200" dirty="0" smtClean="0"/>
            <a:t>Submission to SACE on a Pre-determined PD Points Form</a:t>
          </a:r>
          <a:endParaRPr lang="en-ZA" sz="1800" kern="1200" dirty="0"/>
        </a:p>
        <a:p>
          <a:pPr marL="171450" lvl="1" indent="-171450" algn="l" defTabSz="800100">
            <a:lnSpc>
              <a:spcPct val="90000"/>
            </a:lnSpc>
            <a:spcBef>
              <a:spcPct val="0"/>
            </a:spcBef>
            <a:spcAft>
              <a:spcPct val="20000"/>
            </a:spcAft>
            <a:buChar char="••"/>
          </a:pPr>
          <a:r>
            <a:rPr lang="en-ZA" sz="1800" kern="1200" dirty="0" smtClean="0"/>
            <a:t>Allocation of Pre-Determined PD Points  Through the PD Points Schedule</a:t>
          </a: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endParaRPr lang="en-ZA" sz="1800" kern="1200" dirty="0"/>
        </a:p>
        <a:p>
          <a:pPr marL="171450" lvl="1" indent="-171450" algn="l" defTabSz="800100">
            <a:lnSpc>
              <a:spcPct val="90000"/>
            </a:lnSpc>
            <a:spcBef>
              <a:spcPct val="0"/>
            </a:spcBef>
            <a:spcAft>
              <a:spcPct val="20000"/>
            </a:spcAft>
            <a:buChar char="••"/>
          </a:pPr>
          <a:r>
            <a:rPr lang="en-ZA" sz="1800" kern="1200" dirty="0" smtClean="0"/>
            <a:t> </a:t>
          </a:r>
          <a:endParaRPr lang="en-ZA" sz="1800" kern="1200" dirty="0"/>
        </a:p>
      </dsp:txBody>
      <dsp:txXfrm>
        <a:off x="0" y="2160242"/>
        <a:ext cx="8712968" cy="1518348"/>
      </dsp:txXfrm>
    </dsp:sp>
    <dsp:sp modelId="{B9A7AB76-EBDA-44AB-8DF5-F1E8F1D04AB1}">
      <dsp:nvSpPr>
        <dsp:cNvPr id="0" name=""/>
        <dsp:cNvSpPr/>
      </dsp:nvSpPr>
      <dsp:spPr>
        <a:xfrm>
          <a:off x="0" y="3240359"/>
          <a:ext cx="8712968" cy="54507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ZA" sz="2400" b="1" kern="1200" dirty="0" smtClean="0"/>
            <a:t>FORMAL ENDORSEMENT</a:t>
          </a:r>
          <a:endParaRPr lang="en-ZA" sz="2400" b="1" kern="1200" dirty="0"/>
        </a:p>
      </dsp:txBody>
      <dsp:txXfrm>
        <a:off x="0" y="3240359"/>
        <a:ext cx="8712968" cy="545071"/>
      </dsp:txXfrm>
    </dsp:sp>
    <dsp:sp modelId="{B617399B-C5C3-4633-9467-AEDAB46A263B}">
      <dsp:nvSpPr>
        <dsp:cNvPr id="0" name=""/>
        <dsp:cNvSpPr/>
      </dsp:nvSpPr>
      <dsp:spPr>
        <a:xfrm>
          <a:off x="0" y="3743301"/>
          <a:ext cx="8712968" cy="2638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637"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ZA" sz="1800" kern="1200" dirty="0" smtClean="0"/>
            <a:t>6 days and above PD Activities/Programmes  following formal evaluation process (2 – 3 months)</a:t>
          </a:r>
          <a:endParaRPr lang="en-ZA" sz="1800" kern="1200" dirty="0"/>
        </a:p>
        <a:p>
          <a:pPr marL="171450" lvl="1" indent="-171450" algn="l" defTabSz="800100">
            <a:lnSpc>
              <a:spcPct val="90000"/>
            </a:lnSpc>
            <a:spcBef>
              <a:spcPct val="0"/>
            </a:spcBef>
            <a:spcAft>
              <a:spcPct val="20000"/>
            </a:spcAft>
            <a:buChar char="••"/>
          </a:pPr>
          <a:r>
            <a:rPr lang="en-ZA" sz="1800" kern="1200" dirty="0" smtClean="0"/>
            <a:t>Provider will have an approval letter  and PD activity/programme Endorsement Certificate from SACE</a:t>
          </a:r>
          <a:endParaRPr lang="en-ZA" sz="1800" kern="1200" dirty="0"/>
        </a:p>
        <a:p>
          <a:pPr marL="171450" lvl="1" indent="-171450" algn="l" defTabSz="800100">
            <a:lnSpc>
              <a:spcPct val="90000"/>
            </a:lnSpc>
            <a:spcBef>
              <a:spcPct val="0"/>
            </a:spcBef>
            <a:spcAft>
              <a:spcPct val="20000"/>
            </a:spcAft>
            <a:buChar char="••"/>
          </a:pPr>
          <a:r>
            <a:rPr lang="en-ZA" sz="1800" kern="1200" dirty="0" smtClean="0"/>
            <a:t>Both the approval letter and Endorsement Certificate expires after 3 years from the date of issue. </a:t>
          </a:r>
          <a:endParaRPr lang="en-ZA" sz="1800" kern="1200" dirty="0"/>
        </a:p>
        <a:p>
          <a:pPr marL="171450" lvl="1" indent="-171450" algn="l" defTabSz="800100">
            <a:lnSpc>
              <a:spcPct val="90000"/>
            </a:lnSpc>
            <a:spcBef>
              <a:spcPct val="0"/>
            </a:spcBef>
            <a:spcAft>
              <a:spcPct val="20000"/>
            </a:spcAft>
            <a:buChar char="••"/>
          </a:pPr>
          <a:r>
            <a:rPr lang="en-ZA" sz="1800" kern="1200" dirty="0" smtClean="0"/>
            <a:t>Providers / Employers must re-apply for approval and endorsement 6 months before expiry date  </a:t>
          </a:r>
          <a:endParaRPr lang="en-ZA" sz="1800" kern="1200" dirty="0"/>
        </a:p>
        <a:p>
          <a:pPr marL="171450" lvl="1" indent="-171450" algn="l" defTabSz="800100">
            <a:lnSpc>
              <a:spcPct val="90000"/>
            </a:lnSpc>
            <a:spcBef>
              <a:spcPct val="0"/>
            </a:spcBef>
            <a:spcAft>
              <a:spcPct val="20000"/>
            </a:spcAft>
            <a:buChar char="••"/>
          </a:pPr>
          <a:r>
            <a:rPr lang="en-ZA" sz="1800" kern="1200" dirty="0" smtClean="0"/>
            <a:t>PD Points allocated through the SACE Catalogue of Endorsed PD Activities</a:t>
          </a:r>
          <a:endParaRPr lang="en-ZA" sz="1800" kern="1200" dirty="0"/>
        </a:p>
      </dsp:txBody>
      <dsp:txXfrm>
        <a:off x="0" y="3743301"/>
        <a:ext cx="8712968" cy="263802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F841253-E9AE-4B44-9BAA-13802CCCE9B1}">
      <dsp:nvSpPr>
        <dsp:cNvPr id="0" name=""/>
        <dsp:cNvSpPr/>
      </dsp:nvSpPr>
      <dsp:spPr>
        <a:xfrm>
          <a:off x="0" y="4444747"/>
          <a:ext cx="8892480" cy="145886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ZA" sz="2800" b="1" kern="1200" dirty="0" smtClean="0"/>
            <a:t>PL1 TEACHERS</a:t>
          </a:r>
          <a:endParaRPr lang="en-ZA" sz="2800" b="1" kern="1200" dirty="0"/>
        </a:p>
      </dsp:txBody>
      <dsp:txXfrm>
        <a:off x="0" y="4444747"/>
        <a:ext cx="8892480" cy="787787"/>
      </dsp:txXfrm>
    </dsp:sp>
    <dsp:sp modelId="{89716B93-428D-4C13-A94C-F2CFBE9A633A}">
      <dsp:nvSpPr>
        <dsp:cNvPr id="0" name=""/>
        <dsp:cNvSpPr/>
      </dsp:nvSpPr>
      <dsp:spPr>
        <a:xfrm>
          <a:off x="0" y="5246851"/>
          <a:ext cx="8892480" cy="657804"/>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144" tIns="46990" rIns="263144" bIns="46990" numCol="1" spcCol="1270" anchor="ctr" anchorCtr="0">
          <a:noAutofit/>
        </a:bodyPr>
        <a:lstStyle/>
        <a:p>
          <a:pPr lvl="0" algn="ctr" defTabSz="1644650">
            <a:lnSpc>
              <a:spcPct val="90000"/>
            </a:lnSpc>
            <a:spcBef>
              <a:spcPct val="0"/>
            </a:spcBef>
            <a:spcAft>
              <a:spcPct val="35000"/>
            </a:spcAft>
          </a:pPr>
          <a:r>
            <a:rPr lang="en-ZA" sz="3700" b="1" kern="1200" dirty="0" smtClean="0"/>
            <a:t>2015 Sign-ups   2016 three year cycle starts                                                </a:t>
          </a:r>
          <a:endParaRPr lang="en-ZA" sz="3700" b="1" kern="1200" dirty="0"/>
        </a:p>
      </dsp:txBody>
      <dsp:txXfrm>
        <a:off x="0" y="5246851"/>
        <a:ext cx="8892480" cy="657804"/>
      </dsp:txXfrm>
    </dsp:sp>
    <dsp:sp modelId="{9DEC38DB-13E7-4BE1-AF21-DB0F5077929D}">
      <dsp:nvSpPr>
        <dsp:cNvPr id="0" name=""/>
        <dsp:cNvSpPr/>
      </dsp:nvSpPr>
      <dsp:spPr>
        <a:xfrm rot="10800000">
          <a:off x="0" y="2222895"/>
          <a:ext cx="8892480" cy="2243734"/>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ZA" sz="2800" b="1" kern="1200" dirty="0" smtClean="0"/>
            <a:t>HODs</a:t>
          </a:r>
          <a:endParaRPr lang="en-ZA" sz="2800" b="1" kern="1200" dirty="0"/>
        </a:p>
      </dsp:txBody>
      <dsp:txXfrm>
        <a:off x="0" y="2222895"/>
        <a:ext cx="8892480" cy="787550"/>
      </dsp:txXfrm>
    </dsp:sp>
    <dsp:sp modelId="{28107DC6-1887-4BA3-AB9D-6B1FC96254C4}">
      <dsp:nvSpPr>
        <dsp:cNvPr id="0" name=""/>
        <dsp:cNvSpPr/>
      </dsp:nvSpPr>
      <dsp:spPr>
        <a:xfrm>
          <a:off x="0" y="3029385"/>
          <a:ext cx="4446240" cy="632998"/>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lvl="0" algn="ctr" defTabSz="1422400">
            <a:lnSpc>
              <a:spcPct val="90000"/>
            </a:lnSpc>
            <a:spcBef>
              <a:spcPct val="0"/>
            </a:spcBef>
            <a:spcAft>
              <a:spcPct val="35000"/>
            </a:spcAft>
          </a:pPr>
          <a:r>
            <a:rPr lang="en-ZA" sz="3200" b="1" kern="1200" dirty="0" smtClean="0"/>
            <a:t>2014 Sign-up</a:t>
          </a:r>
          <a:endParaRPr lang="en-ZA" sz="3200" b="1" kern="1200" dirty="0"/>
        </a:p>
      </dsp:txBody>
      <dsp:txXfrm>
        <a:off x="0" y="3029385"/>
        <a:ext cx="4446240" cy="632998"/>
      </dsp:txXfrm>
    </dsp:sp>
    <dsp:sp modelId="{53BCCF43-6868-47B9-9D29-7BDFD8D3563A}">
      <dsp:nvSpPr>
        <dsp:cNvPr id="0" name=""/>
        <dsp:cNvSpPr/>
      </dsp:nvSpPr>
      <dsp:spPr>
        <a:xfrm>
          <a:off x="4446240" y="3010446"/>
          <a:ext cx="4446240" cy="670876"/>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lvl="0" algn="ctr" defTabSz="1422400">
            <a:lnSpc>
              <a:spcPct val="90000"/>
            </a:lnSpc>
            <a:spcBef>
              <a:spcPct val="0"/>
            </a:spcBef>
            <a:spcAft>
              <a:spcPct val="35000"/>
            </a:spcAft>
          </a:pPr>
          <a:r>
            <a:rPr lang="en-ZA" sz="3200" b="1" kern="1200" dirty="0" smtClean="0"/>
            <a:t>2015 three year cycle started </a:t>
          </a:r>
          <a:endParaRPr lang="en-ZA" sz="3200" b="1" kern="1200" dirty="0"/>
        </a:p>
      </dsp:txBody>
      <dsp:txXfrm>
        <a:off x="4446240" y="3010446"/>
        <a:ext cx="4446240" cy="670876"/>
      </dsp:txXfrm>
    </dsp:sp>
    <dsp:sp modelId="{7044453A-C067-444E-8D41-53E021E4F695}">
      <dsp:nvSpPr>
        <dsp:cNvPr id="0" name=""/>
        <dsp:cNvSpPr/>
      </dsp:nvSpPr>
      <dsp:spPr>
        <a:xfrm rot="10800000">
          <a:off x="0" y="1043"/>
          <a:ext cx="8892480" cy="2243734"/>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ZA" sz="2800" b="1" kern="1200" dirty="0" smtClean="0"/>
            <a:t>PRINCIPALS / DEPUTY PRINCIPALS</a:t>
          </a:r>
          <a:endParaRPr lang="en-ZA" sz="2800" b="1" kern="1200" dirty="0"/>
        </a:p>
      </dsp:txBody>
      <dsp:txXfrm>
        <a:off x="0" y="1043"/>
        <a:ext cx="8892480" cy="787550"/>
      </dsp:txXfrm>
    </dsp:sp>
    <dsp:sp modelId="{BEF232E0-EA0D-420A-B946-FA7AB52B00F4}">
      <dsp:nvSpPr>
        <dsp:cNvPr id="0" name=""/>
        <dsp:cNvSpPr/>
      </dsp:nvSpPr>
      <dsp:spPr>
        <a:xfrm>
          <a:off x="0" y="788594"/>
          <a:ext cx="8892480" cy="670876"/>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lvl="0" algn="ctr" defTabSz="1422400">
            <a:lnSpc>
              <a:spcPct val="90000"/>
            </a:lnSpc>
            <a:spcBef>
              <a:spcPct val="0"/>
            </a:spcBef>
            <a:spcAft>
              <a:spcPct val="35000"/>
            </a:spcAft>
          </a:pPr>
          <a:r>
            <a:rPr lang="en-ZA" sz="3200" b="1" kern="1200" dirty="0" smtClean="0"/>
            <a:t>   2013 Sign-up        2014 three year cycle started </a:t>
          </a:r>
          <a:endParaRPr lang="en-ZA" sz="3200" b="1" kern="1200" dirty="0"/>
        </a:p>
      </dsp:txBody>
      <dsp:txXfrm>
        <a:off x="0" y="788594"/>
        <a:ext cx="8892480" cy="6708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926008-94B2-4663-AE0A-399ABE926190}" type="datetimeFigureOut">
              <a:rPr lang="en-ZA" smtClean="0"/>
              <a:pPr/>
              <a:t>2015/07/14</a:t>
            </a:fld>
            <a:endParaRPr lang="en-Z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A98704-F9C0-47F8-AA2C-3793B8B0C3D7}" type="slidenum">
              <a:rPr lang="en-ZA" smtClean="0"/>
              <a:pPr/>
              <a:t>‹#›</a:t>
            </a:fld>
            <a:endParaRPr lang="en-ZA"/>
          </a:p>
        </p:txBody>
      </p:sp>
    </p:spTree>
    <p:extLst>
      <p:ext uri="{BB962C8B-B14F-4D97-AF65-F5344CB8AC3E}">
        <p14:creationId xmlns="" xmlns:p14="http://schemas.microsoft.com/office/powerpoint/2010/main" val="3185653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A44719-338C-4AA8-923C-0B7676E7B619}" type="datetimeFigureOut">
              <a:rPr lang="en-ZA" smtClean="0"/>
              <a:pPr/>
              <a:t>2015/07/14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6CA2D3-E8EA-4C8F-89FF-5691BD21CCC0}" type="slidenum">
              <a:rPr lang="en-ZA" smtClean="0"/>
              <a:pPr/>
              <a:t>‹#›</a:t>
            </a:fld>
            <a:endParaRPr lang="en-ZA"/>
          </a:p>
        </p:txBody>
      </p:sp>
    </p:spTree>
    <p:extLst>
      <p:ext uri="{BB962C8B-B14F-4D97-AF65-F5344CB8AC3E}">
        <p14:creationId xmlns="" xmlns:p14="http://schemas.microsoft.com/office/powerpoint/2010/main" val="1457580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0964"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CAEB1A3-9B9F-4067-8EAD-7C3F22415E07}" type="slidenum">
              <a:rPr lang="en-ZA" smtClean="0">
                <a:solidFill>
                  <a:srgbClr val="000000"/>
                </a:solidFill>
                <a:latin typeface="Calibri" pitchFamily="34" charset="0"/>
              </a:rPr>
              <a:pPr fontAlgn="base">
                <a:spcBef>
                  <a:spcPct val="0"/>
                </a:spcBef>
                <a:spcAft>
                  <a:spcPct val="0"/>
                </a:spcAft>
                <a:defRPr/>
              </a:pPr>
              <a:t>4</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32592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ZA" smtClean="0"/>
          </a:p>
        </p:txBody>
      </p:sp>
      <p:sp>
        <p:nvSpPr>
          <p:cNvPr id="4" name="Slide Number Placeholder 3"/>
          <p:cNvSpPr>
            <a:spLocks noGrp="1"/>
          </p:cNvSpPr>
          <p:nvPr>
            <p:ph type="sldNum" sz="quarter" idx="5"/>
          </p:nvPr>
        </p:nvSpPr>
        <p:spPr/>
        <p:txBody>
          <a:bodyPr/>
          <a:lstStyle/>
          <a:p>
            <a:pPr>
              <a:defRPr/>
            </a:pPr>
            <a:fld id="{183DD469-4D68-4685-B19F-794DC57AAA82}" type="slidenum">
              <a:rPr lang="en-ZA" smtClean="0"/>
              <a:pPr>
                <a:defRPr/>
              </a:pPr>
              <a:t>40</a:t>
            </a:fld>
            <a:endParaRPr lang="en-ZA"/>
          </a:p>
        </p:txBody>
      </p:sp>
    </p:spTree>
    <p:extLst>
      <p:ext uri="{BB962C8B-B14F-4D97-AF65-F5344CB8AC3E}">
        <p14:creationId xmlns="" xmlns:p14="http://schemas.microsoft.com/office/powerpoint/2010/main" val="743136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ZA" smtClean="0"/>
          </a:p>
        </p:txBody>
      </p:sp>
      <p:sp>
        <p:nvSpPr>
          <p:cNvPr id="4" name="Slide Number Placeholder 3"/>
          <p:cNvSpPr>
            <a:spLocks noGrp="1"/>
          </p:cNvSpPr>
          <p:nvPr>
            <p:ph type="sldNum" sz="quarter" idx="5"/>
          </p:nvPr>
        </p:nvSpPr>
        <p:spPr/>
        <p:txBody>
          <a:bodyPr/>
          <a:lstStyle/>
          <a:p>
            <a:pPr>
              <a:defRPr/>
            </a:pPr>
            <a:fld id="{3F7D0BF0-570A-48D2-9E5C-E2DA86CAA30B}" type="slidenum">
              <a:rPr lang="en-ZA" smtClean="0"/>
              <a:pPr>
                <a:defRPr/>
              </a:pPr>
              <a:t>41</a:t>
            </a:fld>
            <a:endParaRPr lang="en-ZA"/>
          </a:p>
        </p:txBody>
      </p:sp>
    </p:spTree>
    <p:extLst>
      <p:ext uri="{BB962C8B-B14F-4D97-AF65-F5344CB8AC3E}">
        <p14:creationId xmlns="" xmlns:p14="http://schemas.microsoft.com/office/powerpoint/2010/main" val="3410493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ZA" smtClean="0"/>
          </a:p>
        </p:txBody>
      </p:sp>
      <p:sp>
        <p:nvSpPr>
          <p:cNvPr id="4" name="Slide Number Placeholder 3"/>
          <p:cNvSpPr>
            <a:spLocks noGrp="1"/>
          </p:cNvSpPr>
          <p:nvPr>
            <p:ph type="sldNum" sz="quarter" idx="5"/>
          </p:nvPr>
        </p:nvSpPr>
        <p:spPr/>
        <p:txBody>
          <a:bodyPr/>
          <a:lstStyle/>
          <a:p>
            <a:pPr>
              <a:defRPr/>
            </a:pPr>
            <a:fld id="{1BE704E7-650E-495C-9916-4BC307CEE402}" type="slidenum">
              <a:rPr lang="en-ZA" smtClean="0"/>
              <a:pPr>
                <a:defRPr/>
              </a:pPr>
              <a:t>45</a:t>
            </a:fld>
            <a:endParaRPr lang="en-ZA"/>
          </a:p>
        </p:txBody>
      </p:sp>
    </p:spTree>
    <p:extLst>
      <p:ext uri="{BB962C8B-B14F-4D97-AF65-F5344CB8AC3E}">
        <p14:creationId xmlns="" xmlns:p14="http://schemas.microsoft.com/office/powerpoint/2010/main" val="2138384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24B0259F-92BC-4680-A786-8AD10DDBD0E0}" type="slidenum">
              <a:rPr lang="en-ZA" smtClean="0">
                <a:solidFill>
                  <a:srgbClr val="000000"/>
                </a:solidFill>
                <a:latin typeface="Calibri" pitchFamily="34" charset="0"/>
              </a:rPr>
              <a:pPr fontAlgn="base">
                <a:spcBef>
                  <a:spcPct val="0"/>
                </a:spcBef>
                <a:spcAft>
                  <a:spcPct val="0"/>
                </a:spcAft>
                <a:defRPr/>
              </a:pPr>
              <a:t>50</a:t>
            </a:fld>
            <a:endParaRPr lang="en-ZA" smtClean="0">
              <a:solidFill>
                <a:srgbClr val="000000"/>
              </a:solidFill>
              <a:latin typeface="Calibri" pitchFamily="34" charset="0"/>
            </a:endParaRPr>
          </a:p>
        </p:txBody>
      </p:sp>
    </p:spTree>
    <p:extLst>
      <p:ext uri="{BB962C8B-B14F-4D97-AF65-F5344CB8AC3E}">
        <p14:creationId xmlns:p14="http://schemas.microsoft.com/office/powerpoint/2010/main" xmlns="" val="229100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198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010E4F3D-B656-4FA5-ADEC-D23B8AFFE8A8}" type="slidenum">
              <a:rPr lang="en-ZA" smtClean="0">
                <a:solidFill>
                  <a:srgbClr val="000000"/>
                </a:solidFill>
                <a:latin typeface="Calibri" pitchFamily="34" charset="0"/>
              </a:rPr>
              <a:pPr fontAlgn="base">
                <a:spcBef>
                  <a:spcPct val="0"/>
                </a:spcBef>
                <a:spcAft>
                  <a:spcPct val="0"/>
                </a:spcAft>
                <a:defRPr/>
              </a:pPr>
              <a:t>53</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4152507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198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9911C0F-A7E0-4D19-859F-61A0913B55E0}" type="slidenum">
              <a:rPr lang="en-ZA" smtClean="0">
                <a:solidFill>
                  <a:srgbClr val="000000"/>
                </a:solidFill>
                <a:latin typeface="Calibri" pitchFamily="34" charset="0"/>
              </a:rPr>
              <a:pPr fontAlgn="base">
                <a:spcBef>
                  <a:spcPct val="0"/>
                </a:spcBef>
                <a:spcAft>
                  <a:spcPct val="0"/>
                </a:spcAft>
                <a:defRPr/>
              </a:pPr>
              <a:t>54</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3308594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smtClean="0"/>
          </a:p>
        </p:txBody>
      </p:sp>
      <p:sp>
        <p:nvSpPr>
          <p:cNvPr id="4198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9911C0F-A7E0-4D19-859F-61A0913B55E0}" type="slidenum">
              <a:rPr lang="en-ZA" smtClean="0">
                <a:solidFill>
                  <a:srgbClr val="000000"/>
                </a:solidFill>
                <a:latin typeface="Calibri" pitchFamily="34" charset="0"/>
              </a:rPr>
              <a:pPr fontAlgn="base">
                <a:spcBef>
                  <a:spcPct val="0"/>
                </a:spcBef>
                <a:spcAft>
                  <a:spcPct val="0"/>
                </a:spcAft>
                <a:defRPr/>
              </a:pPr>
              <a:t>55</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1882296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198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24B0259F-92BC-4680-A786-8AD10DDBD0E0}" type="slidenum">
              <a:rPr lang="en-ZA" smtClean="0">
                <a:solidFill>
                  <a:srgbClr val="000000"/>
                </a:solidFill>
                <a:latin typeface="Calibri" pitchFamily="34" charset="0"/>
              </a:rPr>
              <a:pPr fontAlgn="base">
                <a:spcBef>
                  <a:spcPct val="0"/>
                </a:spcBef>
                <a:spcAft>
                  <a:spcPct val="0"/>
                </a:spcAft>
                <a:defRPr/>
              </a:pPr>
              <a:t>5</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2871930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301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16016687-97CB-42CE-A61C-34802028CCDD}" type="slidenum">
              <a:rPr lang="en-ZA" smtClean="0">
                <a:solidFill>
                  <a:srgbClr val="000000"/>
                </a:solidFill>
                <a:latin typeface="Calibri" pitchFamily="34" charset="0"/>
              </a:rPr>
              <a:pPr fontAlgn="base">
                <a:spcBef>
                  <a:spcPct val="0"/>
                </a:spcBef>
                <a:spcAft>
                  <a:spcPct val="0"/>
                </a:spcAft>
                <a:defRPr/>
              </a:pPr>
              <a:t>6</a:t>
            </a:fld>
            <a:endParaRPr lang="en-ZA" smtClean="0">
              <a:solidFill>
                <a:srgbClr val="000000"/>
              </a:solidFill>
              <a:latin typeface="Calibri" pitchFamily="34" charset="0"/>
            </a:endParaRPr>
          </a:p>
        </p:txBody>
      </p:sp>
    </p:spTree>
    <p:extLst>
      <p:ext uri="{BB962C8B-B14F-4D97-AF65-F5344CB8AC3E}">
        <p14:creationId xmlns="" xmlns:p14="http://schemas.microsoft.com/office/powerpoint/2010/main" val="1211456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5060"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0B990A44-77BE-4CD6-BDBF-EB95D9404702}" type="slidenum">
              <a:rPr lang="en-ZA" smtClean="0">
                <a:latin typeface="Calibri" pitchFamily="34" charset="0"/>
              </a:rPr>
              <a:pPr fontAlgn="base">
                <a:spcBef>
                  <a:spcPct val="0"/>
                </a:spcBef>
                <a:spcAft>
                  <a:spcPct val="0"/>
                </a:spcAft>
                <a:defRPr/>
              </a:pPr>
              <a:t>8</a:t>
            </a:fld>
            <a:endParaRPr lang="en-ZA" smtClean="0">
              <a:latin typeface="Calibri" pitchFamily="34" charset="0"/>
            </a:endParaRPr>
          </a:p>
        </p:txBody>
      </p:sp>
    </p:spTree>
    <p:extLst>
      <p:ext uri="{BB962C8B-B14F-4D97-AF65-F5344CB8AC3E}">
        <p14:creationId xmlns="" xmlns:p14="http://schemas.microsoft.com/office/powerpoint/2010/main" val="2277179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891DD44-3714-4C11-933E-1D809471CBBE}" type="slidenum">
              <a:rPr lang="de-DE" smtClean="0">
                <a:latin typeface="Calibri" pitchFamily="34" charset="0"/>
              </a:rPr>
              <a:pPr fontAlgn="base">
                <a:spcBef>
                  <a:spcPct val="0"/>
                </a:spcBef>
                <a:spcAft>
                  <a:spcPct val="0"/>
                </a:spcAft>
                <a:defRPr/>
              </a:pPr>
              <a:t>9</a:t>
            </a:fld>
            <a:endParaRPr lang="de-DE" smtClean="0">
              <a:latin typeface="Calibri" pitchFamily="34" charset="0"/>
            </a:endParaRPr>
          </a:p>
        </p:txBody>
      </p:sp>
      <p:sp>
        <p:nvSpPr>
          <p:cNvPr id="62467" name="Rectangle 2"/>
          <p:cNvSpPr>
            <a:spLocks noGrp="1" noRot="1" noChangeAspect="1" noChangeArrowheads="1" noTextEdit="1"/>
          </p:cNvSpPr>
          <p:nvPr>
            <p:ph type="sldImg"/>
          </p:nvPr>
        </p:nvSpPr>
        <p:spPr bwMode="auto">
          <a:xfrm>
            <a:off x="1319213" y="800100"/>
            <a:ext cx="4256087" cy="3192463"/>
          </a:xfrm>
          <a:noFill/>
          <a:ln>
            <a:solidFill>
              <a:srgbClr val="000000"/>
            </a:solidFill>
            <a:miter lim="800000"/>
            <a:headEnd/>
            <a:tailEnd/>
          </a:ln>
        </p:spPr>
      </p:sp>
      <p:sp>
        <p:nvSpPr>
          <p:cNvPr id="62468" name="Rectangle 3"/>
          <p:cNvSpPr>
            <a:spLocks noGrp="1" noChangeArrowheads="1"/>
          </p:cNvSpPr>
          <p:nvPr>
            <p:ph type="body" idx="1"/>
          </p:nvPr>
        </p:nvSpPr>
        <p:spPr bwMode="auto">
          <a:xfrm>
            <a:off x="1183378" y="4267513"/>
            <a:ext cx="4815820" cy="4239405"/>
          </a:xfrm>
          <a:noFill/>
        </p:spPr>
        <p:txBody>
          <a:bodyPr wrap="square" numCol="1" anchor="t" anchorCtr="0" compatLnSpc="1">
            <a:prstTxWarp prst="textNoShape">
              <a:avLst/>
            </a:prstTxWarp>
          </a:bodyPr>
          <a:lstStyle/>
          <a:p>
            <a:pPr eaLnBrk="1" hangingPunct="1">
              <a:spcBef>
                <a:spcPct val="0"/>
              </a:spcBef>
            </a:pPr>
            <a:r>
              <a:rPr lang="de-DE" smtClean="0"/>
              <a:t>Druck</a:t>
            </a:r>
          </a:p>
        </p:txBody>
      </p:sp>
    </p:spTree>
    <p:extLst>
      <p:ext uri="{BB962C8B-B14F-4D97-AF65-F5344CB8AC3E}">
        <p14:creationId xmlns="" xmlns:p14="http://schemas.microsoft.com/office/powerpoint/2010/main" val="6432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6084"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9691B960-C6A9-4320-BAC1-54DD305A589C}" type="slidenum">
              <a:rPr lang="en-ZA" smtClean="0">
                <a:latin typeface="Calibri" pitchFamily="34" charset="0"/>
              </a:rPr>
              <a:pPr fontAlgn="base">
                <a:spcBef>
                  <a:spcPct val="0"/>
                </a:spcBef>
                <a:spcAft>
                  <a:spcPct val="0"/>
                </a:spcAft>
                <a:defRPr/>
              </a:pPr>
              <a:t>10</a:t>
            </a:fld>
            <a:endParaRPr lang="en-ZA" smtClean="0">
              <a:latin typeface="Calibri" pitchFamily="34" charset="0"/>
            </a:endParaRPr>
          </a:p>
        </p:txBody>
      </p:sp>
    </p:spTree>
    <p:extLst>
      <p:ext uri="{BB962C8B-B14F-4D97-AF65-F5344CB8AC3E}">
        <p14:creationId xmlns="" xmlns:p14="http://schemas.microsoft.com/office/powerpoint/2010/main" val="3113374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ZA" smtClean="0"/>
          </a:p>
        </p:txBody>
      </p:sp>
      <p:sp>
        <p:nvSpPr>
          <p:cNvPr id="4" name="Slide Number Placeholder 3"/>
          <p:cNvSpPr>
            <a:spLocks noGrp="1"/>
          </p:cNvSpPr>
          <p:nvPr>
            <p:ph type="sldNum" sz="quarter" idx="5"/>
          </p:nvPr>
        </p:nvSpPr>
        <p:spPr/>
        <p:txBody>
          <a:bodyPr/>
          <a:lstStyle/>
          <a:p>
            <a:pPr>
              <a:defRPr/>
            </a:pPr>
            <a:fld id="{935F0777-78E7-47A6-B59B-45C93BC9EB94}" type="slidenum">
              <a:rPr lang="en-ZA" smtClean="0"/>
              <a:pPr>
                <a:defRPr/>
              </a:pPr>
              <a:t>12</a:t>
            </a:fld>
            <a:endParaRPr lang="en-ZA"/>
          </a:p>
        </p:txBody>
      </p:sp>
    </p:spTree>
    <p:extLst>
      <p:ext uri="{BB962C8B-B14F-4D97-AF65-F5344CB8AC3E}">
        <p14:creationId xmlns="" xmlns:p14="http://schemas.microsoft.com/office/powerpoint/2010/main" val="2620508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smtClean="0"/>
          </a:p>
        </p:txBody>
      </p:sp>
      <p:sp>
        <p:nvSpPr>
          <p:cNvPr id="4710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09" indent="-285734">
              <a:defRPr>
                <a:solidFill>
                  <a:schemeClr val="tx1"/>
                </a:solidFill>
                <a:latin typeface="Century Gothic" pitchFamily="34" charset="0"/>
              </a:defRPr>
            </a:lvl2pPr>
            <a:lvl3pPr marL="1142937" indent="-228587">
              <a:defRPr>
                <a:solidFill>
                  <a:schemeClr val="tx1"/>
                </a:solidFill>
                <a:latin typeface="Century Gothic" pitchFamily="34" charset="0"/>
              </a:defRPr>
            </a:lvl3pPr>
            <a:lvl4pPr marL="1600112" indent="-228587">
              <a:defRPr>
                <a:solidFill>
                  <a:schemeClr val="tx1"/>
                </a:solidFill>
                <a:latin typeface="Century Gothic" pitchFamily="34" charset="0"/>
              </a:defRPr>
            </a:lvl4pPr>
            <a:lvl5pPr marL="2057287" indent="-228587">
              <a:defRPr>
                <a:solidFill>
                  <a:schemeClr val="tx1"/>
                </a:solidFill>
                <a:latin typeface="Century Gothic" pitchFamily="34" charset="0"/>
              </a:defRPr>
            </a:lvl5pPr>
            <a:lvl6pPr marL="2514461" indent="-228587" fontAlgn="base">
              <a:spcBef>
                <a:spcPct val="0"/>
              </a:spcBef>
              <a:spcAft>
                <a:spcPct val="0"/>
              </a:spcAft>
              <a:defRPr>
                <a:solidFill>
                  <a:schemeClr val="tx1"/>
                </a:solidFill>
                <a:latin typeface="Century Gothic" pitchFamily="34" charset="0"/>
              </a:defRPr>
            </a:lvl6pPr>
            <a:lvl7pPr marL="2971635" indent="-228587" fontAlgn="base">
              <a:spcBef>
                <a:spcPct val="0"/>
              </a:spcBef>
              <a:spcAft>
                <a:spcPct val="0"/>
              </a:spcAft>
              <a:defRPr>
                <a:solidFill>
                  <a:schemeClr val="tx1"/>
                </a:solidFill>
                <a:latin typeface="Century Gothic" pitchFamily="34" charset="0"/>
              </a:defRPr>
            </a:lvl7pPr>
            <a:lvl8pPr marL="3428810" indent="-228587" fontAlgn="base">
              <a:spcBef>
                <a:spcPct val="0"/>
              </a:spcBef>
              <a:spcAft>
                <a:spcPct val="0"/>
              </a:spcAft>
              <a:defRPr>
                <a:solidFill>
                  <a:schemeClr val="tx1"/>
                </a:solidFill>
                <a:latin typeface="Century Gothic" pitchFamily="34" charset="0"/>
              </a:defRPr>
            </a:lvl8pPr>
            <a:lvl9pPr marL="3885985" indent="-228587"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C0789EEF-CE47-4B72-AB5C-B13A5C8F1513}" type="slidenum">
              <a:rPr lang="en-ZA" smtClean="0">
                <a:latin typeface="Calibri" pitchFamily="34" charset="0"/>
              </a:rPr>
              <a:pPr fontAlgn="base">
                <a:spcBef>
                  <a:spcPct val="0"/>
                </a:spcBef>
                <a:spcAft>
                  <a:spcPct val="0"/>
                </a:spcAft>
                <a:defRPr/>
              </a:pPr>
              <a:t>26</a:t>
            </a:fld>
            <a:endParaRPr lang="en-ZA" smtClean="0">
              <a:latin typeface="Calibri" pitchFamily="34" charset="0"/>
            </a:endParaRPr>
          </a:p>
        </p:txBody>
      </p:sp>
    </p:spTree>
    <p:extLst>
      <p:ext uri="{BB962C8B-B14F-4D97-AF65-F5344CB8AC3E}">
        <p14:creationId xmlns="" xmlns:p14="http://schemas.microsoft.com/office/powerpoint/2010/main" val="2829837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ZA" smtClean="0"/>
          </a:p>
        </p:txBody>
      </p:sp>
      <p:sp>
        <p:nvSpPr>
          <p:cNvPr id="4" name="Slide Number Placeholder 3"/>
          <p:cNvSpPr>
            <a:spLocks noGrp="1"/>
          </p:cNvSpPr>
          <p:nvPr>
            <p:ph type="sldNum" sz="quarter" idx="5"/>
          </p:nvPr>
        </p:nvSpPr>
        <p:spPr/>
        <p:txBody>
          <a:bodyPr/>
          <a:lstStyle/>
          <a:p>
            <a:pPr>
              <a:defRPr/>
            </a:pPr>
            <a:fld id="{935F0777-78E7-47A6-B59B-45C93BC9EB94}" type="slidenum">
              <a:rPr lang="en-ZA" smtClean="0"/>
              <a:pPr>
                <a:defRPr/>
              </a:pPr>
              <a:t>31</a:t>
            </a:fld>
            <a:endParaRPr lang="en-ZA"/>
          </a:p>
        </p:txBody>
      </p:sp>
    </p:spTree>
    <p:extLst>
      <p:ext uri="{BB962C8B-B14F-4D97-AF65-F5344CB8AC3E}">
        <p14:creationId xmlns="" xmlns:p14="http://schemas.microsoft.com/office/powerpoint/2010/main" val="2620508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ZA"/>
          </a:p>
        </p:txBody>
      </p:sp>
      <p:sp>
        <p:nvSpPr>
          <p:cNvPr id="5" name="Footer Placeholder 4"/>
          <p:cNvSpPr>
            <a:spLocks noGrp="1"/>
          </p:cNvSpPr>
          <p:nvPr>
            <p:ph type="ftr" sz="quarter" idx="11"/>
          </p:nvPr>
        </p:nvSpPr>
        <p:spPr/>
        <p:txBody>
          <a:bodyPr/>
          <a:lstStyle/>
          <a:p>
            <a:r>
              <a:rPr lang="en-ZA" smtClean="0"/>
              <a:t>CPTD MS - Implementation 2014</a:t>
            </a:r>
            <a:endParaRPr lang="en-ZA"/>
          </a:p>
        </p:txBody>
      </p:sp>
      <p:sp>
        <p:nvSpPr>
          <p:cNvPr id="6" name="Slide Number Placeholder 5"/>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ZA"/>
          </a:p>
        </p:txBody>
      </p:sp>
      <p:sp>
        <p:nvSpPr>
          <p:cNvPr id="5" name="Footer Placeholder 4"/>
          <p:cNvSpPr>
            <a:spLocks noGrp="1"/>
          </p:cNvSpPr>
          <p:nvPr>
            <p:ph type="ftr" sz="quarter" idx="11"/>
          </p:nvPr>
        </p:nvSpPr>
        <p:spPr/>
        <p:txBody>
          <a:bodyPr/>
          <a:lstStyle/>
          <a:p>
            <a:r>
              <a:rPr lang="en-ZA" smtClean="0"/>
              <a:t>CPTD MS - Implementation 2014</a:t>
            </a:r>
            <a:endParaRPr lang="en-ZA"/>
          </a:p>
        </p:txBody>
      </p:sp>
      <p:sp>
        <p:nvSpPr>
          <p:cNvPr id="6" name="Slide Number Placeholder 5"/>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ZA"/>
          </a:p>
        </p:txBody>
      </p:sp>
      <p:sp>
        <p:nvSpPr>
          <p:cNvPr id="5" name="Footer Placeholder 4"/>
          <p:cNvSpPr>
            <a:spLocks noGrp="1"/>
          </p:cNvSpPr>
          <p:nvPr>
            <p:ph type="ftr" sz="quarter" idx="11"/>
          </p:nvPr>
        </p:nvSpPr>
        <p:spPr/>
        <p:txBody>
          <a:bodyPr/>
          <a:lstStyle/>
          <a:p>
            <a:r>
              <a:rPr lang="en-ZA" smtClean="0"/>
              <a:t>CPTD MS - Implementation 2014</a:t>
            </a:r>
            <a:endParaRPr lang="en-ZA"/>
          </a:p>
        </p:txBody>
      </p:sp>
      <p:sp>
        <p:nvSpPr>
          <p:cNvPr id="6" name="Slide Number Placeholder 5"/>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Subtitle ">
    <p:spTree>
      <p:nvGrpSpPr>
        <p:cNvPr id="1" name=""/>
        <p:cNvGrpSpPr/>
        <p:nvPr/>
      </p:nvGrpSpPr>
      <p:grpSpPr>
        <a:xfrm>
          <a:off x="0" y="0"/>
          <a:ext cx="0" cy="0"/>
          <a:chOff x="0" y="0"/>
          <a:chExt cx="0" cy="0"/>
        </a:xfrm>
      </p:grpSpPr>
      <p:sp>
        <p:nvSpPr>
          <p:cNvPr id="2" name="Title 1"/>
          <p:cNvSpPr>
            <a:spLocks noGrp="1"/>
          </p:cNvSpPr>
          <p:nvPr>
            <p:ph type="title"/>
          </p:nvPr>
        </p:nvSpPr>
        <p:spPr>
          <a:xfrm>
            <a:off x="295276" y="180976"/>
            <a:ext cx="8597205" cy="559256"/>
          </a:xfrm>
        </p:spPr>
        <p:txBody>
          <a:bodyPr/>
          <a:lstStyle/>
          <a:p>
            <a:r>
              <a:rPr lang="en-US" smtClean="0"/>
              <a:t>Click to edit Master title style</a:t>
            </a:r>
            <a:endParaRPr lang="en-ZA" dirty="0"/>
          </a:p>
        </p:txBody>
      </p:sp>
      <p:sp>
        <p:nvSpPr>
          <p:cNvPr id="5" name="Text Placeholder 4"/>
          <p:cNvSpPr>
            <a:spLocks noGrp="1"/>
          </p:cNvSpPr>
          <p:nvPr>
            <p:ph type="body" sz="quarter" idx="13"/>
          </p:nvPr>
        </p:nvSpPr>
        <p:spPr>
          <a:xfrm>
            <a:off x="295276" y="1039979"/>
            <a:ext cx="8597205" cy="288925"/>
          </a:xfrm>
        </p:spPr>
        <p:txBody>
          <a:bodyPr anchor="ctr">
            <a:noAutofit/>
          </a:bodyPr>
          <a:lstStyle>
            <a:lvl1pPr>
              <a:defRPr sz="1800" b="1" i="1">
                <a:solidFill>
                  <a:schemeClr val="bg1">
                    <a:lumMod val="50000"/>
                  </a:schemeClr>
                </a:solidFill>
              </a:defRPr>
            </a:lvl1pPr>
          </a:lstStyle>
          <a:p>
            <a:pPr lvl="0"/>
            <a:r>
              <a:rPr lang="en-US" smtClean="0"/>
              <a:t>Click to edit Master text styles</a:t>
            </a:r>
          </a:p>
        </p:txBody>
      </p:sp>
      <p:sp>
        <p:nvSpPr>
          <p:cNvPr id="4" name="Slide Number Placeholder 5"/>
          <p:cNvSpPr>
            <a:spLocks noGrp="1"/>
          </p:cNvSpPr>
          <p:nvPr>
            <p:ph type="sldNum" sz="quarter" idx="14"/>
            <p:custDataLst>
              <p:tags r:id="rId1"/>
            </p:custDataLst>
          </p:nvPr>
        </p:nvSpPr>
        <p:spPr/>
        <p:txBody>
          <a:bodyPr/>
          <a:lstStyle>
            <a:lvl1pPr>
              <a:defRPr/>
            </a:lvl1pPr>
          </a:lstStyle>
          <a:p>
            <a:pPr>
              <a:defRPr/>
            </a:pPr>
            <a:fld id="{FBC7E1DC-9239-43AE-A70A-37C94539FB3F}" type="slidenum">
              <a:rPr lang="en-ZA"/>
              <a:pPr>
                <a:defRPr/>
              </a:pPr>
              <a:t>‹#›</a:t>
            </a:fld>
            <a:endParaRPr lang="en-ZA" dirty="0"/>
          </a:p>
        </p:txBody>
      </p:sp>
      <p:sp>
        <p:nvSpPr>
          <p:cNvPr id="6" name="Footer Placeholder 4"/>
          <p:cNvSpPr>
            <a:spLocks noGrp="1"/>
          </p:cNvSpPr>
          <p:nvPr>
            <p:ph type="ftr" sz="quarter" idx="15"/>
            <p:custDataLst>
              <p:tags r:id="rId2"/>
            </p:custDataLst>
          </p:nvPr>
        </p:nvSpPr>
        <p:spPr/>
        <p:txBody>
          <a:bodyPr/>
          <a:lstStyle>
            <a:lvl1pPr>
              <a:defRPr/>
            </a:lvl1pPr>
          </a:lstStyle>
          <a:p>
            <a:pPr>
              <a:defRPr/>
            </a:pPr>
            <a:r>
              <a:rPr lang="en-GB" smtClean="0"/>
              <a:t>CPTD MS - Implementation 2014</a:t>
            </a:r>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Picture Layout 7">
    <p:spTree>
      <p:nvGrpSpPr>
        <p:cNvPr id="1" name=""/>
        <p:cNvGrpSpPr/>
        <p:nvPr/>
      </p:nvGrpSpPr>
      <p:grpSpPr>
        <a:xfrm>
          <a:off x="0" y="0"/>
          <a:ext cx="0" cy="0"/>
          <a:chOff x="0" y="0"/>
          <a:chExt cx="0" cy="0"/>
        </a:xfrm>
      </p:grpSpPr>
      <p:sp>
        <p:nvSpPr>
          <p:cNvPr id="2" name="Title 1"/>
          <p:cNvSpPr>
            <a:spLocks noGrp="1"/>
          </p:cNvSpPr>
          <p:nvPr>
            <p:ph type="title"/>
          </p:nvPr>
        </p:nvSpPr>
        <p:spPr>
          <a:xfrm>
            <a:off x="295276" y="180976"/>
            <a:ext cx="8597205" cy="559256"/>
          </a:xfrm>
        </p:spPr>
        <p:txBody>
          <a:bodyPr/>
          <a:lstStyle/>
          <a:p>
            <a:r>
              <a:rPr lang="en-US" smtClean="0"/>
              <a:t>Click to edit Master title style</a:t>
            </a:r>
            <a:endParaRPr lang="en-ZA" dirty="0"/>
          </a:p>
        </p:txBody>
      </p:sp>
      <p:sp>
        <p:nvSpPr>
          <p:cNvPr id="17" name="Picture Placeholder 3"/>
          <p:cNvSpPr>
            <a:spLocks noGrp="1"/>
          </p:cNvSpPr>
          <p:nvPr>
            <p:ph type="pic" sz="quarter" idx="14"/>
          </p:nvPr>
        </p:nvSpPr>
        <p:spPr>
          <a:xfrm>
            <a:off x="6012483" y="1412776"/>
            <a:ext cx="2908573" cy="1512168"/>
          </a:xfrm>
          <a:prstGeom prst="round2DiagRect">
            <a:avLst/>
          </a:prstGeom>
        </p:spPr>
        <p:txBody>
          <a:bodyPr rtlCol="0">
            <a:normAutofit/>
          </a:bodyPr>
          <a:lstStyle>
            <a:lvl1pPr>
              <a:defRPr lang="en-GB" sz="1400"/>
            </a:lvl1pPr>
          </a:lstStyle>
          <a:p>
            <a:pPr lvl="0"/>
            <a:r>
              <a:rPr lang="en-US" noProof="0" smtClean="0"/>
              <a:t>Click icon to add picture</a:t>
            </a:r>
            <a:endParaRPr lang="en-GB" noProof="0" dirty="0"/>
          </a:p>
        </p:txBody>
      </p:sp>
      <p:sp>
        <p:nvSpPr>
          <p:cNvPr id="19" name="Picture Placeholder 3"/>
          <p:cNvSpPr>
            <a:spLocks noGrp="1"/>
          </p:cNvSpPr>
          <p:nvPr>
            <p:ph type="pic" sz="quarter" idx="15"/>
          </p:nvPr>
        </p:nvSpPr>
        <p:spPr>
          <a:xfrm>
            <a:off x="6012483" y="2976533"/>
            <a:ext cx="2908573" cy="1512168"/>
          </a:xfrm>
          <a:prstGeom prst="round2DiagRect">
            <a:avLst/>
          </a:prstGeom>
        </p:spPr>
        <p:txBody>
          <a:bodyPr rtlCol="0">
            <a:normAutofit/>
          </a:bodyPr>
          <a:lstStyle>
            <a:lvl1pPr>
              <a:defRPr lang="en-GB" sz="1400"/>
            </a:lvl1pPr>
          </a:lstStyle>
          <a:p>
            <a:pPr lvl="0"/>
            <a:r>
              <a:rPr lang="en-US" noProof="0" smtClean="0"/>
              <a:t>Click icon to add picture</a:t>
            </a:r>
            <a:endParaRPr lang="en-GB" noProof="0" dirty="0"/>
          </a:p>
        </p:txBody>
      </p:sp>
      <p:sp>
        <p:nvSpPr>
          <p:cNvPr id="20" name="Picture Placeholder 3"/>
          <p:cNvSpPr>
            <a:spLocks noGrp="1"/>
          </p:cNvSpPr>
          <p:nvPr>
            <p:ph type="pic" sz="quarter" idx="16"/>
          </p:nvPr>
        </p:nvSpPr>
        <p:spPr>
          <a:xfrm>
            <a:off x="6012483" y="4540289"/>
            <a:ext cx="2908573" cy="1548783"/>
          </a:xfrm>
          <a:prstGeom prst="round2DiagRect">
            <a:avLst/>
          </a:prstGeom>
        </p:spPr>
        <p:txBody>
          <a:bodyPr rtlCol="0">
            <a:normAutofit/>
          </a:bodyPr>
          <a:lstStyle>
            <a:lvl1pPr>
              <a:defRPr lang="en-GB" sz="1400"/>
            </a:lvl1pPr>
          </a:lstStyle>
          <a:p>
            <a:pPr lvl="0"/>
            <a:r>
              <a:rPr lang="en-US" noProof="0" smtClean="0"/>
              <a:t>Click icon to add picture</a:t>
            </a:r>
            <a:endParaRPr lang="en-GB" noProof="0" dirty="0"/>
          </a:p>
        </p:txBody>
      </p:sp>
      <p:sp>
        <p:nvSpPr>
          <p:cNvPr id="10" name="Text Placeholder 4"/>
          <p:cNvSpPr>
            <a:spLocks noGrp="1"/>
          </p:cNvSpPr>
          <p:nvPr>
            <p:ph type="body" sz="quarter" idx="17"/>
          </p:nvPr>
        </p:nvSpPr>
        <p:spPr>
          <a:xfrm>
            <a:off x="323851" y="1412778"/>
            <a:ext cx="5553983" cy="4665905"/>
          </a:xfrm>
        </p:spPr>
        <p:txBody>
          <a:bodyPr>
            <a:normAutofit/>
          </a:bodyPr>
          <a:lstStyle>
            <a:lvl1pPr>
              <a:defRPr sz="1400"/>
            </a:lvl1pPr>
            <a:lvl2pPr>
              <a:defRPr sz="1400"/>
            </a:lvl2pPr>
            <a:lvl3pPr>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Text Placeholder 4"/>
          <p:cNvSpPr>
            <a:spLocks noGrp="1"/>
          </p:cNvSpPr>
          <p:nvPr>
            <p:ph type="body" sz="quarter" idx="13"/>
          </p:nvPr>
        </p:nvSpPr>
        <p:spPr>
          <a:xfrm>
            <a:off x="295276" y="1039979"/>
            <a:ext cx="8597205" cy="288925"/>
          </a:xfrm>
        </p:spPr>
        <p:txBody>
          <a:bodyPr anchor="ctr">
            <a:noAutofit/>
          </a:bodyPr>
          <a:lstStyle>
            <a:lvl1pPr>
              <a:defRPr sz="1800" b="1" i="1">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8"/>
            <p:custDataLst>
              <p:tags r:id="rId1"/>
            </p:custDataLst>
          </p:nvPr>
        </p:nvSpPr>
        <p:spPr/>
        <p:txBody>
          <a:bodyPr/>
          <a:lstStyle>
            <a:lvl1pPr>
              <a:defRPr/>
            </a:lvl1pPr>
          </a:lstStyle>
          <a:p>
            <a:pPr>
              <a:defRPr/>
            </a:pPr>
            <a:fld id="{26DA0040-451E-4187-A08A-D83371D620CB}" type="slidenum">
              <a:rPr lang="en-ZA"/>
              <a:pPr>
                <a:defRPr/>
              </a:pPr>
              <a:t>‹#›</a:t>
            </a:fld>
            <a:endParaRPr lang="en-ZA" dirty="0"/>
          </a:p>
        </p:txBody>
      </p:sp>
      <p:sp>
        <p:nvSpPr>
          <p:cNvPr id="9" name="Footer Placeholder 4"/>
          <p:cNvSpPr>
            <a:spLocks noGrp="1"/>
          </p:cNvSpPr>
          <p:nvPr>
            <p:ph type="ftr" sz="quarter" idx="19"/>
            <p:custDataLst>
              <p:tags r:id="rId2"/>
            </p:custDataLst>
          </p:nvPr>
        </p:nvSpPr>
        <p:spPr/>
        <p:txBody>
          <a:bodyPr/>
          <a:lstStyle>
            <a:lvl1pPr>
              <a:defRPr/>
            </a:lvl1pPr>
          </a:lstStyle>
          <a:p>
            <a:pPr>
              <a:defRPr/>
            </a:pPr>
            <a:r>
              <a:rPr lang="en-ZA"/>
              <a:t>CPTD MS - Implementation 2014</a:t>
            </a:r>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5276" y="180976"/>
            <a:ext cx="8597205" cy="559256"/>
          </a:xfrm>
        </p:spPr>
        <p:txBody>
          <a:bodyPr/>
          <a:lstStyle/>
          <a:p>
            <a:r>
              <a:rPr lang="en-US" smtClean="0"/>
              <a:t>Click to edit Master title style</a:t>
            </a:r>
            <a:endParaRPr lang="en-ZA" dirty="0"/>
          </a:p>
        </p:txBody>
      </p:sp>
      <p:sp>
        <p:nvSpPr>
          <p:cNvPr id="5" name="Text Placeholder 4"/>
          <p:cNvSpPr>
            <a:spLocks noGrp="1"/>
          </p:cNvSpPr>
          <p:nvPr>
            <p:ph type="body" sz="quarter" idx="13"/>
          </p:nvPr>
        </p:nvSpPr>
        <p:spPr>
          <a:xfrm>
            <a:off x="295276" y="1039979"/>
            <a:ext cx="8597205" cy="288925"/>
          </a:xfrm>
        </p:spPr>
        <p:txBody>
          <a:bodyPr anchor="ctr">
            <a:noAutofit/>
          </a:bodyPr>
          <a:lstStyle>
            <a:lvl1pPr>
              <a:defRPr sz="1800" b="1" i="1">
                <a:solidFill>
                  <a:schemeClr val="bg1">
                    <a:lumMod val="50000"/>
                  </a:schemeClr>
                </a:solidFill>
              </a:defRPr>
            </a:lvl1pPr>
          </a:lstStyle>
          <a:p>
            <a:pPr lvl="0"/>
            <a:r>
              <a:rPr lang="en-US" smtClean="0"/>
              <a:t>Click to edit Master text styles</a:t>
            </a:r>
          </a:p>
        </p:txBody>
      </p:sp>
      <p:sp>
        <p:nvSpPr>
          <p:cNvPr id="11" name="Text Placeholder 4"/>
          <p:cNvSpPr>
            <a:spLocks noGrp="1"/>
          </p:cNvSpPr>
          <p:nvPr>
            <p:ph type="body" sz="quarter" idx="10"/>
          </p:nvPr>
        </p:nvSpPr>
        <p:spPr>
          <a:xfrm>
            <a:off x="295276" y="1412777"/>
            <a:ext cx="8597205" cy="46800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4"/>
            <p:custDataLst>
              <p:tags r:id="rId1"/>
            </p:custDataLst>
          </p:nvPr>
        </p:nvSpPr>
        <p:spPr/>
        <p:txBody>
          <a:bodyPr/>
          <a:lstStyle>
            <a:lvl1pPr>
              <a:defRPr/>
            </a:lvl1pPr>
          </a:lstStyle>
          <a:p>
            <a:pPr>
              <a:defRPr/>
            </a:pPr>
            <a:fld id="{30ADB14B-51EB-4FE3-9DD9-0FA42FAE90E3}" type="slidenum">
              <a:rPr lang="en-ZA"/>
              <a:pPr>
                <a:defRPr/>
              </a:pPr>
              <a:t>‹#›</a:t>
            </a:fld>
            <a:endParaRPr lang="en-ZA" dirty="0"/>
          </a:p>
        </p:txBody>
      </p:sp>
      <p:sp>
        <p:nvSpPr>
          <p:cNvPr id="7" name="Footer Placeholder 4"/>
          <p:cNvSpPr>
            <a:spLocks noGrp="1"/>
          </p:cNvSpPr>
          <p:nvPr>
            <p:ph type="ftr" sz="quarter" idx="15"/>
            <p:custDataLst>
              <p:tags r:id="rId2"/>
            </p:custDataLst>
          </p:nvPr>
        </p:nvSpPr>
        <p:spPr/>
        <p:txBody>
          <a:bodyPr/>
          <a:lstStyle>
            <a:lvl1pPr>
              <a:defRPr/>
            </a:lvl1pPr>
          </a:lstStyle>
          <a:p>
            <a:pPr>
              <a:defRPr/>
            </a:pPr>
            <a:r>
              <a:rPr lang="en-ZA"/>
              <a:t>CPTD MS - Implementation 2014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ZA"/>
          </a:p>
        </p:txBody>
      </p:sp>
      <p:sp>
        <p:nvSpPr>
          <p:cNvPr id="5" name="Footer Placeholder 4"/>
          <p:cNvSpPr>
            <a:spLocks noGrp="1"/>
          </p:cNvSpPr>
          <p:nvPr>
            <p:ph type="ftr" sz="quarter" idx="11"/>
          </p:nvPr>
        </p:nvSpPr>
        <p:spPr/>
        <p:txBody>
          <a:bodyPr/>
          <a:lstStyle/>
          <a:p>
            <a:r>
              <a:rPr lang="en-ZA" smtClean="0"/>
              <a:t>CPTD MS - Implementation 2014</a:t>
            </a:r>
            <a:endParaRPr lang="en-ZA"/>
          </a:p>
        </p:txBody>
      </p:sp>
      <p:sp>
        <p:nvSpPr>
          <p:cNvPr id="6" name="Slide Number Placeholder 5"/>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ZA"/>
          </a:p>
        </p:txBody>
      </p:sp>
      <p:sp>
        <p:nvSpPr>
          <p:cNvPr id="5" name="Footer Placeholder 4"/>
          <p:cNvSpPr>
            <a:spLocks noGrp="1"/>
          </p:cNvSpPr>
          <p:nvPr>
            <p:ph type="ftr" sz="quarter" idx="11"/>
          </p:nvPr>
        </p:nvSpPr>
        <p:spPr/>
        <p:txBody>
          <a:bodyPr/>
          <a:lstStyle/>
          <a:p>
            <a:r>
              <a:rPr lang="en-ZA" smtClean="0"/>
              <a:t>CPTD MS - Implementation 2014</a:t>
            </a:r>
            <a:endParaRPr lang="en-ZA"/>
          </a:p>
        </p:txBody>
      </p:sp>
      <p:sp>
        <p:nvSpPr>
          <p:cNvPr id="6" name="Slide Number Placeholder 5"/>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ZA"/>
          </a:p>
        </p:txBody>
      </p:sp>
      <p:sp>
        <p:nvSpPr>
          <p:cNvPr id="6" name="Footer Placeholder 5"/>
          <p:cNvSpPr>
            <a:spLocks noGrp="1"/>
          </p:cNvSpPr>
          <p:nvPr>
            <p:ph type="ftr" sz="quarter" idx="11"/>
          </p:nvPr>
        </p:nvSpPr>
        <p:spPr/>
        <p:txBody>
          <a:bodyPr/>
          <a:lstStyle/>
          <a:p>
            <a:r>
              <a:rPr lang="en-ZA" smtClean="0"/>
              <a:t>CPTD MS - Implementation 2014</a:t>
            </a:r>
            <a:endParaRPr lang="en-ZA"/>
          </a:p>
        </p:txBody>
      </p:sp>
      <p:sp>
        <p:nvSpPr>
          <p:cNvPr id="7" name="Slide Number Placeholder 6"/>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ZA"/>
          </a:p>
        </p:txBody>
      </p:sp>
      <p:sp>
        <p:nvSpPr>
          <p:cNvPr id="8" name="Footer Placeholder 7"/>
          <p:cNvSpPr>
            <a:spLocks noGrp="1"/>
          </p:cNvSpPr>
          <p:nvPr>
            <p:ph type="ftr" sz="quarter" idx="11"/>
          </p:nvPr>
        </p:nvSpPr>
        <p:spPr/>
        <p:txBody>
          <a:bodyPr/>
          <a:lstStyle/>
          <a:p>
            <a:r>
              <a:rPr lang="en-ZA" smtClean="0"/>
              <a:t>CPTD MS - Implementation 2014</a:t>
            </a:r>
            <a:endParaRPr lang="en-ZA"/>
          </a:p>
        </p:txBody>
      </p:sp>
      <p:sp>
        <p:nvSpPr>
          <p:cNvPr id="9" name="Slide Number Placeholder 8"/>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endParaRPr lang="en-ZA"/>
          </a:p>
        </p:txBody>
      </p:sp>
      <p:sp>
        <p:nvSpPr>
          <p:cNvPr id="4" name="Footer Placeholder 3"/>
          <p:cNvSpPr>
            <a:spLocks noGrp="1"/>
          </p:cNvSpPr>
          <p:nvPr>
            <p:ph type="ftr" sz="quarter" idx="11"/>
          </p:nvPr>
        </p:nvSpPr>
        <p:spPr/>
        <p:txBody>
          <a:bodyPr/>
          <a:lstStyle/>
          <a:p>
            <a:r>
              <a:rPr lang="en-ZA" smtClean="0"/>
              <a:t>CPTD MS - Implementation 2014</a:t>
            </a:r>
            <a:endParaRPr lang="en-ZA"/>
          </a:p>
        </p:txBody>
      </p:sp>
      <p:sp>
        <p:nvSpPr>
          <p:cNvPr id="5" name="Slide Number Placeholder 4"/>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ZA"/>
          </a:p>
        </p:txBody>
      </p:sp>
      <p:sp>
        <p:nvSpPr>
          <p:cNvPr id="3" name="Footer Placeholder 2"/>
          <p:cNvSpPr>
            <a:spLocks noGrp="1"/>
          </p:cNvSpPr>
          <p:nvPr>
            <p:ph type="ftr" sz="quarter" idx="11"/>
          </p:nvPr>
        </p:nvSpPr>
        <p:spPr/>
        <p:txBody>
          <a:bodyPr/>
          <a:lstStyle/>
          <a:p>
            <a:r>
              <a:rPr lang="en-ZA" smtClean="0"/>
              <a:t>CPTD MS - Implementation 2014</a:t>
            </a:r>
            <a:endParaRPr lang="en-ZA"/>
          </a:p>
        </p:txBody>
      </p:sp>
      <p:sp>
        <p:nvSpPr>
          <p:cNvPr id="4" name="Slide Number Placeholder 3"/>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ZA"/>
          </a:p>
        </p:txBody>
      </p:sp>
      <p:sp>
        <p:nvSpPr>
          <p:cNvPr id="6" name="Footer Placeholder 5"/>
          <p:cNvSpPr>
            <a:spLocks noGrp="1"/>
          </p:cNvSpPr>
          <p:nvPr>
            <p:ph type="ftr" sz="quarter" idx="11"/>
          </p:nvPr>
        </p:nvSpPr>
        <p:spPr/>
        <p:txBody>
          <a:bodyPr/>
          <a:lstStyle/>
          <a:p>
            <a:r>
              <a:rPr lang="en-ZA" smtClean="0"/>
              <a:t>CPTD MS - Implementation 2014</a:t>
            </a:r>
            <a:endParaRPr lang="en-ZA"/>
          </a:p>
        </p:txBody>
      </p:sp>
      <p:sp>
        <p:nvSpPr>
          <p:cNvPr id="7" name="Slide Number Placeholder 6"/>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ZA"/>
          </a:p>
        </p:txBody>
      </p:sp>
      <p:sp>
        <p:nvSpPr>
          <p:cNvPr id="6" name="Footer Placeholder 5"/>
          <p:cNvSpPr>
            <a:spLocks noGrp="1"/>
          </p:cNvSpPr>
          <p:nvPr>
            <p:ph type="ftr" sz="quarter" idx="11"/>
          </p:nvPr>
        </p:nvSpPr>
        <p:spPr/>
        <p:txBody>
          <a:bodyPr/>
          <a:lstStyle/>
          <a:p>
            <a:r>
              <a:rPr lang="en-ZA" smtClean="0"/>
              <a:t>CPTD MS - Implementation 2014</a:t>
            </a:r>
            <a:endParaRPr lang="en-ZA"/>
          </a:p>
        </p:txBody>
      </p:sp>
      <p:sp>
        <p:nvSpPr>
          <p:cNvPr id="7" name="Slide Number Placeholder 6"/>
          <p:cNvSpPr>
            <a:spLocks noGrp="1"/>
          </p:cNvSpPr>
          <p:nvPr>
            <p:ph type="sldNum" sz="quarter" idx="12"/>
          </p:nvPr>
        </p:nvSpPr>
        <p:spPr/>
        <p:txBody>
          <a:bodyPr/>
          <a:lstStyle/>
          <a:p>
            <a:fld id="{0353D390-506B-4502-A2D3-DCED954D90F6}"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ZA"/>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t>CPTD MS - Implementation 2014</a:t>
            </a:r>
            <a:endParaRPr lang="en-ZA"/>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3D390-506B-4502-A2D3-DCED954D90F6}"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24.xml"/><Relationship Id="rId6" Type="http://schemas.openxmlformats.org/officeDocument/2006/relationships/image" Target="../../../My%20Documents/Logos/SACE%20Logo%20col.jpg" TargetMode="External"/><Relationship Id="rId5" Type="http://schemas.openxmlformats.org/officeDocument/2006/relationships/image" Target="../media/image13.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tags" Target="../tags/tag31.xml"/><Relationship Id="rId13" Type="http://schemas.openxmlformats.org/officeDocument/2006/relationships/notesSlide" Target="../notesSlides/notesSlide7.xml"/><Relationship Id="rId3" Type="http://schemas.openxmlformats.org/officeDocument/2006/relationships/tags" Target="../tags/tag26.xml"/><Relationship Id="rId7" Type="http://schemas.openxmlformats.org/officeDocument/2006/relationships/tags" Target="../tags/tag30.xml"/><Relationship Id="rId12" Type="http://schemas.openxmlformats.org/officeDocument/2006/relationships/slideLayout" Target="../slideLayouts/slideLayout12.xml"/><Relationship Id="rId17" Type="http://schemas.openxmlformats.org/officeDocument/2006/relationships/image" Target="../../../My%20Documents/Logos/SACE%20Logo%20col.jpg" TargetMode="External"/><Relationship Id="rId2" Type="http://schemas.openxmlformats.org/officeDocument/2006/relationships/tags" Target="../tags/tag25.xml"/><Relationship Id="rId16" Type="http://schemas.openxmlformats.org/officeDocument/2006/relationships/image" Target="../media/image15.jpeg"/><Relationship Id="rId1" Type="http://schemas.openxmlformats.org/officeDocument/2006/relationships/vmlDrawing" Target="../drawings/vmlDrawing1.vml"/><Relationship Id="rId6" Type="http://schemas.openxmlformats.org/officeDocument/2006/relationships/tags" Target="../tags/tag29.xml"/><Relationship Id="rId11" Type="http://schemas.openxmlformats.org/officeDocument/2006/relationships/tags" Target="../tags/tag34.xml"/><Relationship Id="rId5" Type="http://schemas.openxmlformats.org/officeDocument/2006/relationships/tags" Target="../tags/tag28.xml"/><Relationship Id="rId15" Type="http://schemas.openxmlformats.org/officeDocument/2006/relationships/image" Target="../media/image2.png"/><Relationship Id="rId10" Type="http://schemas.openxmlformats.org/officeDocument/2006/relationships/tags" Target="../tags/tag33.xml"/><Relationship Id="rId4" Type="http://schemas.openxmlformats.org/officeDocument/2006/relationships/tags" Target="../tags/tag27.xml"/><Relationship Id="rId9" Type="http://schemas.openxmlformats.org/officeDocument/2006/relationships/tags" Target="../tags/tag32.xml"/><Relationship Id="rId1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y%20Documents/Logos/SACE%20Logo%20col.jpg" TargetMode="Externa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y%20Documents/Logos/SACE%20Logo%20col.jpg" TargetMode="External"/><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member@sace.org.za" TargetMode="External"/><Relationship Id="rId1" Type="http://schemas.openxmlformats.org/officeDocument/2006/relationships/slideLayout" Target="../slideLayouts/slideLayout2.xml"/><Relationship Id="rId4" Type="http://schemas.openxmlformats.org/officeDocument/2006/relationships/image" Target="../../../My%20Documents/Logos/SACE%20Logo%20col.jpg"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www.sace.org.z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35.xml"/><Relationship Id="rId6" Type="http://schemas.openxmlformats.org/officeDocument/2006/relationships/image" Target="../../../My%20Documents/Logos/SACE%20Logo%20col.jpg" TargetMode="External"/><Relationship Id="rId5" Type="http://schemas.openxmlformats.org/officeDocument/2006/relationships/image" Target="../media/image13.jpe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14.xml"/><Relationship Id="rId1" Type="http://schemas.openxmlformats.org/officeDocument/2006/relationships/tags" Target="../tags/tag36.xml"/><Relationship Id="rId4" Type="http://schemas.openxmlformats.org/officeDocument/2006/relationships/image" Target="../../../My%20Documents/Logos/SACE%20Logo%20col.jpg"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14.xml"/><Relationship Id="rId1" Type="http://schemas.openxmlformats.org/officeDocument/2006/relationships/tags" Target="../tags/tag37.xml"/><Relationship Id="rId4" Type="http://schemas.openxmlformats.org/officeDocument/2006/relationships/image" Target="../../../My%20Documents/Logos/SACE%20Logo%20col.jpg" TargetMode="External"/></Relationships>
</file>

<file path=ppt/slides/_rels/slide29.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tags" Target="../tags/tag40.xml"/><Relationship Id="rId7" Type="http://schemas.openxmlformats.org/officeDocument/2006/relationships/tags" Target="../tags/tag44.xml"/><Relationship Id="rId12" Type="http://schemas.openxmlformats.org/officeDocument/2006/relationships/image" Target="../../../My%20Documents/Logos/SACE%20Logo%20col.jpg" TargetMode="Externa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image" Target="../media/image18.jpeg"/><Relationship Id="rId5" Type="http://schemas.openxmlformats.org/officeDocument/2006/relationships/tags" Target="../tags/tag42.xml"/><Relationship Id="rId10" Type="http://schemas.openxmlformats.org/officeDocument/2006/relationships/slideLayout" Target="../slideLayouts/slideLayout14.xml"/><Relationship Id="rId4" Type="http://schemas.openxmlformats.org/officeDocument/2006/relationships/tags" Target="../tags/tag41.xml"/><Relationship Id="rId9" Type="http://schemas.openxmlformats.org/officeDocument/2006/relationships/tags" Target="../tags/tag4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image" Target="../media/image15.jpeg"/><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oleObject" Target="../embeddings/oleObject2.bin"/><Relationship Id="rId2" Type="http://schemas.openxmlformats.org/officeDocument/2006/relationships/tags" Target="../tags/tag47.xml"/><Relationship Id="rId1" Type="http://schemas.openxmlformats.org/officeDocument/2006/relationships/vmlDrawing" Target="../drawings/vmlDrawing2.vml"/><Relationship Id="rId6" Type="http://schemas.openxmlformats.org/officeDocument/2006/relationships/tags" Target="../tags/tag51.xml"/><Relationship Id="rId11" Type="http://schemas.openxmlformats.org/officeDocument/2006/relationships/notesSlide" Target="../notesSlides/notesSlide9.xml"/><Relationship Id="rId5" Type="http://schemas.openxmlformats.org/officeDocument/2006/relationships/tags" Target="../tags/tag50.xml"/><Relationship Id="rId10" Type="http://schemas.openxmlformats.org/officeDocument/2006/relationships/slideLayout" Target="../slideLayouts/slideLayout12.xml"/><Relationship Id="rId4" Type="http://schemas.openxmlformats.org/officeDocument/2006/relationships/tags" Target="../tags/tag49.xml"/><Relationship Id="rId9" Type="http://schemas.openxmlformats.org/officeDocument/2006/relationships/tags" Target="../tags/tag54.xml"/><Relationship Id="rId14" Type="http://schemas.openxmlformats.org/officeDocument/2006/relationships/image" Target="../../../My%20Documents/Logos/SACE%20Logo%20col.jp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tags" Target="../tags/tag55.xml"/><Relationship Id="rId4" Type="http://schemas.openxmlformats.org/officeDocument/2006/relationships/image" Target="../../../My%20Documents/Logos/SACE%20Logo%20col.jpg"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y%20Documents/Logos/SACE%20Logo%20col.jpg"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8" Type="http://schemas.openxmlformats.org/officeDocument/2006/relationships/image" Target="../../../My%20Documents/Logos/SACE%20Logo%20col.jpg" TargetMode="External"/><Relationship Id="rId3" Type="http://schemas.openxmlformats.org/officeDocument/2006/relationships/tags" Target="../tags/tag58.xml"/><Relationship Id="rId7" Type="http://schemas.openxmlformats.org/officeDocument/2006/relationships/image" Target="../media/image19.jpe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4.png"/><Relationship Id="rId5" Type="http://schemas.openxmlformats.org/officeDocument/2006/relationships/notesSlide" Target="../notesSlides/notesSlide10.xml"/><Relationship Id="rId4"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y%20Documents/Logos/SACE%20Logo%20col.jpg" TargetMode="Externa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image" Target="../media/image20.jpeg"/><Relationship Id="rId5" Type="http://schemas.openxmlformats.org/officeDocument/2006/relationships/image" Target="../media/image4.png"/><Relationship Id="rId4" Type="http://schemas.openxmlformats.org/officeDocument/2006/relationships/notesSlide" Target="../notesSlides/notesSlide11.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tags" Target="../tags/tag61.xml"/><Relationship Id="rId4" Type="http://schemas.openxmlformats.org/officeDocument/2006/relationships/image" Target="../../../My%20Documents/Logos/SACE%20Logo%20col.jp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mailto:member@sace.org.za" TargetMode="External"/><Relationship Id="rId1" Type="http://schemas.openxmlformats.org/officeDocument/2006/relationships/slideLayout" Target="../slideLayouts/slideLayout14.xml"/><Relationship Id="rId4" Type="http://schemas.openxmlformats.org/officeDocument/2006/relationships/image" Target="../../../My%20Documents/Logos/SACE%20Logo%20col.jpg"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y%20Documents/Logos/SACE%20Logo%20col.jpg" TargetMode="External"/><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tags" Target="../tags/tag68.xml"/><Relationship Id="rId13" Type="http://schemas.openxmlformats.org/officeDocument/2006/relationships/slideLayout" Target="../slideLayouts/slideLayout12.xml"/><Relationship Id="rId18" Type="http://schemas.openxmlformats.org/officeDocument/2006/relationships/image" Target="../../../My%20Documents/Logos/SACE%20Logo%20col.jpg" TargetMode="External"/><Relationship Id="rId3" Type="http://schemas.openxmlformats.org/officeDocument/2006/relationships/tags" Target="../tags/tag63.xml"/><Relationship Id="rId7" Type="http://schemas.openxmlformats.org/officeDocument/2006/relationships/tags" Target="../tags/tag67.xml"/><Relationship Id="rId12" Type="http://schemas.openxmlformats.org/officeDocument/2006/relationships/tags" Target="../tags/tag72.xml"/><Relationship Id="rId17" Type="http://schemas.openxmlformats.org/officeDocument/2006/relationships/image" Target="../media/image21.jpeg"/><Relationship Id="rId2" Type="http://schemas.openxmlformats.org/officeDocument/2006/relationships/tags" Target="../tags/tag62.xml"/><Relationship Id="rId16" Type="http://schemas.openxmlformats.org/officeDocument/2006/relationships/image" Target="../media/image4.png"/><Relationship Id="rId1" Type="http://schemas.openxmlformats.org/officeDocument/2006/relationships/vmlDrawing" Target="../drawings/vmlDrawing3.vml"/><Relationship Id="rId6" Type="http://schemas.openxmlformats.org/officeDocument/2006/relationships/tags" Target="../tags/tag66.xml"/><Relationship Id="rId11" Type="http://schemas.openxmlformats.org/officeDocument/2006/relationships/tags" Target="../tags/tag71.xml"/><Relationship Id="rId5" Type="http://schemas.openxmlformats.org/officeDocument/2006/relationships/tags" Target="../tags/tag65.xml"/><Relationship Id="rId15" Type="http://schemas.openxmlformats.org/officeDocument/2006/relationships/oleObject" Target="../embeddings/oleObject3.bin"/><Relationship Id="rId10" Type="http://schemas.openxmlformats.org/officeDocument/2006/relationships/tags" Target="../tags/tag70.xml"/><Relationship Id="rId4" Type="http://schemas.openxmlformats.org/officeDocument/2006/relationships/tags" Target="../tags/tag64.xml"/><Relationship Id="rId9" Type="http://schemas.openxmlformats.org/officeDocument/2006/relationships/tags" Target="../tags/tag69.xml"/><Relationship Id="rId14" Type="http://schemas.openxmlformats.org/officeDocument/2006/relationships/notesSlide" Target="../notesSlides/notesSlide1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y%20Documents/Logos/SACE%20Logo%20col.jpg" TargetMode="External"/><Relationship Id="rId5" Type="http://schemas.openxmlformats.org/officeDocument/2006/relationships/image" Target="../media/image20.jpe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10.xml"/><Relationship Id="rId7" Type="http://schemas.openxmlformats.org/officeDocument/2006/relationships/image" Target="../media/image4.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11.xml"/><Relationship Id="rId9" Type="http://schemas.openxmlformats.org/officeDocument/2006/relationships/image" Target="../../../My%20Documents/Logos/SACE%20Logo%20col.jpg" TargetMode="External"/></Relationships>
</file>

<file path=ppt/slides/_rels/slide50.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tags" Target="../tags/tag77.xml"/><Relationship Id="rId7"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tags" Target="../tags/tag76.xml"/><Relationship Id="rId16" Type="http://schemas.openxmlformats.org/officeDocument/2006/relationships/image" Target="NULL"/><Relationship Id="rId1" Type="http://schemas.openxmlformats.org/officeDocument/2006/relationships/tags" Target="../tags/tag75.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notesSlide" Target="../notesSlides/notesSlide13.xml"/><Relationship Id="rId15" Type="http://schemas.openxmlformats.org/officeDocument/2006/relationships/image" Target="NULL"/><Relationship Id="rId10" Type="http://schemas.openxmlformats.org/officeDocument/2006/relationships/image" Target="NULL"/><Relationship Id="rId4" Type="http://schemas.openxmlformats.org/officeDocument/2006/relationships/slideLayout" Target="../slideLayouts/slideLayout12.xml"/><Relationship Id="rId9" Type="http://schemas.openxmlformats.org/officeDocument/2006/relationships/image" Target="NULL"/><Relationship Id="rId14" Type="http://schemas.openxmlformats.org/officeDocument/2006/relationships/image" Target="NUL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8" Type="http://schemas.openxmlformats.org/officeDocument/2006/relationships/image" Target="../../../My%20Documents/Logos/SACE%20Logo%20col.jpg" TargetMode="External"/><Relationship Id="rId3" Type="http://schemas.openxmlformats.org/officeDocument/2006/relationships/tags" Target="../tags/tag80.xml"/><Relationship Id="rId7" Type="http://schemas.openxmlformats.org/officeDocument/2006/relationships/image" Target="../media/image5.jpe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4.png"/><Relationship Id="rId5" Type="http://schemas.openxmlformats.org/officeDocument/2006/relationships/notesSlide" Target="../notesSlides/notesSlide14.xml"/><Relationship Id="rId4"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8" Type="http://schemas.openxmlformats.org/officeDocument/2006/relationships/image" Target="../../../My%20Documents/Logos/SACE%20Logo%20col.jpg" TargetMode="External"/><Relationship Id="rId3" Type="http://schemas.openxmlformats.org/officeDocument/2006/relationships/tags" Target="../tags/tag83.xml"/><Relationship Id="rId7" Type="http://schemas.openxmlformats.org/officeDocument/2006/relationships/image" Target="../media/image5.jpe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4.png"/><Relationship Id="rId5" Type="http://schemas.openxmlformats.org/officeDocument/2006/relationships/notesSlide" Target="../notesSlides/notesSlide15.xml"/><Relationship Id="rId4"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8" Type="http://schemas.openxmlformats.org/officeDocument/2006/relationships/image" Target="../../../My%20Documents/Logos/SACE%20Logo%20col.jpg" TargetMode="External"/><Relationship Id="rId3" Type="http://schemas.openxmlformats.org/officeDocument/2006/relationships/tags" Target="../tags/tag86.xml"/><Relationship Id="rId7" Type="http://schemas.openxmlformats.org/officeDocument/2006/relationships/image" Target="../media/image5.jpe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hyperlink" Target="mailto:9517/%20member@sace.org.za" TargetMode="External"/><Relationship Id="rId5" Type="http://schemas.openxmlformats.org/officeDocument/2006/relationships/notesSlide" Target="../notesSlides/notesSlide16.xml"/><Relationship Id="rId4"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hyperlink" Target="http://www.sace.org.za/" TargetMode="External"/><Relationship Id="rId2" Type="http://schemas.openxmlformats.org/officeDocument/2006/relationships/hyperlink" Target="mailto:member@sace.org.za"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14.xml"/><Relationship Id="rId7" Type="http://schemas.openxmlformats.org/officeDocument/2006/relationships/image" Target="../media/image4.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3.xml"/><Relationship Id="rId5" Type="http://schemas.openxmlformats.org/officeDocument/2006/relationships/slideLayout" Target="../slideLayouts/slideLayout12.xml"/><Relationship Id="rId4" Type="http://schemas.openxmlformats.org/officeDocument/2006/relationships/tags" Target="../tags/tag15.xml"/><Relationship Id="rId9" Type="http://schemas.openxmlformats.org/officeDocument/2006/relationships/image" Target="../../../My%20Documents/Logos/SACE%20Logo%20col.jpg"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Layout" Target="../slideLayouts/slideLayout13.xml"/><Relationship Id="rId7" Type="http://schemas.openxmlformats.org/officeDocument/2006/relationships/image" Target="../media/image9.jpe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y%20Documents/Logos/SACE%20Logo%20col.jpg" TargetMode="External"/><Relationship Id="rId4" Type="http://schemas.openxmlformats.org/officeDocument/2006/relationships/notesSlide" Target="../notesSlides/notesSlide4.xml"/><Relationship Id="rId9"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20.xml"/><Relationship Id="rId7"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5" Type="http://schemas.openxmlformats.org/officeDocument/2006/relationships/tags" Target="../tags/tag22.xml"/><Relationship Id="rId10" Type="http://schemas.openxmlformats.org/officeDocument/2006/relationships/image" Target="../../../My%20Documents/Logos/SACE%20Logo%20col.jpg" TargetMode="External"/><Relationship Id="rId4" Type="http://schemas.openxmlformats.org/officeDocument/2006/relationships/tags" Target="../tags/tag21.xml"/><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6"/>
            <a:ext cx="8062664" cy="1658614"/>
          </a:xfrm>
        </p:spPr>
        <p:txBody>
          <a:bodyPr>
            <a:normAutofit fontScale="90000"/>
          </a:bodyPr>
          <a:lstStyle/>
          <a:p>
            <a:r>
              <a:rPr lang="en-ZA" b="1" dirty="0" smtClean="0"/>
              <a:t>Continuing Professional Teacher Development (CPTD) Management System Overview</a:t>
            </a:r>
            <a:endParaRPr lang="en-ZA" b="1" dirty="0"/>
          </a:p>
        </p:txBody>
      </p:sp>
      <p:sp>
        <p:nvSpPr>
          <p:cNvPr id="3" name="Subtitle 2"/>
          <p:cNvSpPr>
            <a:spLocks noGrp="1"/>
          </p:cNvSpPr>
          <p:nvPr>
            <p:ph type="subTitle" idx="1"/>
          </p:nvPr>
        </p:nvSpPr>
        <p:spPr>
          <a:xfrm>
            <a:off x="899592" y="4437112"/>
            <a:ext cx="7128792" cy="1752600"/>
          </a:xfrm>
        </p:spPr>
        <p:txBody>
          <a:bodyPr/>
          <a:lstStyle/>
          <a:p>
            <a:r>
              <a:rPr lang="en-ZA" dirty="0" smtClean="0"/>
              <a:t>CPTD System Orientation For Teachers</a:t>
            </a:r>
          </a:p>
          <a:p>
            <a:endParaRPr lang="en-ZA" dirty="0"/>
          </a:p>
        </p:txBody>
      </p:sp>
      <p:pic>
        <p:nvPicPr>
          <p:cNvPr id="4" name="Picture 2"/>
          <p:cNvPicPr>
            <a:picLocks noChangeAspect="1" noChangeArrowheads="1"/>
          </p:cNvPicPr>
          <p:nvPr/>
        </p:nvPicPr>
        <p:blipFill>
          <a:blip r:embed="rId2" cstate="print"/>
          <a:srcRect/>
          <a:stretch>
            <a:fillRect/>
          </a:stretch>
        </p:blipFill>
        <p:spPr bwMode="auto">
          <a:xfrm>
            <a:off x="3491880" y="0"/>
            <a:ext cx="1872208" cy="185727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353D390-506B-4502-A2D3-DCED954D90F6}" type="slidenum">
              <a:rPr lang="en-ZA" smtClean="0"/>
              <a:pPr/>
              <a:t>1</a:t>
            </a:fld>
            <a:endParaRPr lang="en-Z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7"/>
          <p:cNvSpPr>
            <a:spLocks noGrp="1" noChangeArrowheads="1"/>
          </p:cNvSpPr>
          <p:nvPr>
            <p:ph type="title"/>
          </p:nvPr>
        </p:nvSpPr>
        <p:spPr>
          <a:xfrm>
            <a:off x="0" y="1"/>
            <a:ext cx="7668344" cy="646331"/>
          </a:xfrm>
        </p:spPr>
        <p:txBody>
          <a:bodyPr wrap="square">
            <a:spAutoFit/>
          </a:bodyPr>
          <a:lstStyle/>
          <a:p>
            <a:r>
              <a:rPr lang="en-US" sz="3600" b="1" dirty="0" smtClean="0"/>
              <a:t>What is the CPTD MS (Overview)…?</a:t>
            </a:r>
          </a:p>
        </p:txBody>
      </p:sp>
      <p:sp>
        <p:nvSpPr>
          <p:cNvPr id="223234" name="Rectangle 2"/>
          <p:cNvSpPr>
            <a:spLocks noChangeArrowheads="1"/>
          </p:cNvSpPr>
          <p:nvPr/>
        </p:nvSpPr>
        <p:spPr bwMode="gray">
          <a:xfrm>
            <a:off x="323528" y="1385392"/>
            <a:ext cx="8568952" cy="5472608"/>
          </a:xfrm>
          <a:prstGeom prst="rect">
            <a:avLst/>
          </a:prstGeom>
          <a:solidFill>
            <a:schemeClr val="accent4">
              <a:lumMod val="20000"/>
              <a:lumOff val="80000"/>
            </a:schemeClr>
          </a:solidFill>
          <a:ln>
            <a:noFill/>
          </a:ln>
          <a:effectLst/>
          <a:extLst/>
        </p:spPr>
        <p:txBody>
          <a:bodyPr lIns="72000" tIns="72000" rIns="72000" bIns="72000"/>
          <a:lstStyle/>
          <a:p>
            <a:pPr marL="180000" lvl="1" indent="-180000" fontAlgn="auto">
              <a:spcBef>
                <a:spcPts val="300"/>
              </a:spcBef>
              <a:spcAft>
                <a:spcPts val="0"/>
              </a:spcAft>
              <a:buClr>
                <a:srgbClr val="002060"/>
              </a:buClr>
              <a:buFontTx/>
              <a:buBlip>
                <a:blip r:embed="rId4"/>
              </a:buBlip>
              <a:defRPr/>
            </a:pPr>
            <a:r>
              <a:rPr lang="en-GB" sz="2800" b="1" dirty="0" smtClean="0">
                <a:solidFill>
                  <a:prstClr val="black"/>
                </a:solidFill>
                <a:latin typeface="+mn-lt"/>
                <a:cs typeface="+mn-cs"/>
              </a:rPr>
              <a:t>Approving</a:t>
            </a:r>
            <a:r>
              <a:rPr lang="en-GB" sz="2400" dirty="0" smtClean="0">
                <a:solidFill>
                  <a:prstClr val="black"/>
                </a:solidFill>
                <a:latin typeface="+mn-lt"/>
                <a:cs typeface="+mn-cs"/>
              </a:rPr>
              <a:t> quality and credible professional development providers; </a:t>
            </a:r>
          </a:p>
          <a:p>
            <a:pPr marL="180000" lvl="1" indent="-180000" fontAlgn="auto">
              <a:spcBef>
                <a:spcPts val="300"/>
              </a:spcBef>
              <a:spcAft>
                <a:spcPts val="0"/>
              </a:spcAft>
              <a:buClr>
                <a:srgbClr val="002060"/>
              </a:buClr>
              <a:buFontTx/>
              <a:buBlip>
                <a:blip r:embed="rId4"/>
              </a:buBlip>
              <a:defRPr/>
            </a:pPr>
            <a:r>
              <a:rPr lang="en-GB" sz="2800" b="1" dirty="0" smtClean="0">
                <a:solidFill>
                  <a:prstClr val="black"/>
                </a:solidFill>
                <a:latin typeface="+mn-lt"/>
                <a:cs typeface="+mn-cs"/>
              </a:rPr>
              <a:t>Endorsing</a:t>
            </a:r>
            <a:r>
              <a:rPr lang="en-GB" sz="2400" dirty="0" smtClean="0">
                <a:solidFill>
                  <a:prstClr val="black"/>
                </a:solidFill>
                <a:latin typeface="+mn-lt"/>
                <a:cs typeface="+mn-cs"/>
              </a:rPr>
              <a:t> relevant and good professional development quality activities and programmes </a:t>
            </a:r>
          </a:p>
          <a:p>
            <a:pPr marL="180000" lvl="1" indent="-180000" fontAlgn="auto">
              <a:spcBef>
                <a:spcPts val="300"/>
              </a:spcBef>
              <a:spcAft>
                <a:spcPts val="0"/>
              </a:spcAft>
              <a:buClr>
                <a:srgbClr val="002060"/>
              </a:buClr>
              <a:buFontTx/>
              <a:buBlip>
                <a:blip r:embed="rId4"/>
              </a:buBlip>
              <a:defRPr/>
            </a:pPr>
            <a:r>
              <a:rPr lang="en-GB" sz="2800" b="1" dirty="0" smtClean="0">
                <a:solidFill>
                  <a:prstClr val="black"/>
                </a:solidFill>
                <a:latin typeface="+mn-lt"/>
                <a:cs typeface="+mn-cs"/>
              </a:rPr>
              <a:t>Allocating</a:t>
            </a:r>
            <a:r>
              <a:rPr lang="en-GB" sz="2400" dirty="0" smtClean="0">
                <a:solidFill>
                  <a:prstClr val="black"/>
                </a:solidFill>
                <a:latin typeface="+mn-lt"/>
                <a:cs typeface="+mn-cs"/>
              </a:rPr>
              <a:t> professional development (PD) points to such activities;</a:t>
            </a:r>
          </a:p>
          <a:p>
            <a:pPr marL="180000" lvl="1" indent="-180000" fontAlgn="auto">
              <a:spcBef>
                <a:spcPts val="300"/>
              </a:spcBef>
              <a:spcAft>
                <a:spcPts val="0"/>
              </a:spcAft>
              <a:buClr>
                <a:srgbClr val="002060"/>
              </a:buClr>
              <a:buFontTx/>
              <a:buBlip>
                <a:blip r:embed="rId4"/>
              </a:buBlip>
              <a:defRPr/>
            </a:pPr>
            <a:r>
              <a:rPr lang="en-GB" sz="2800" b="1" u="sng" dirty="0" smtClean="0">
                <a:solidFill>
                  <a:prstClr val="black"/>
                </a:solidFill>
                <a:latin typeface="+mn-lt"/>
                <a:cs typeface="+mn-cs"/>
              </a:rPr>
              <a:t>Crediting</a:t>
            </a:r>
            <a:r>
              <a:rPr lang="en-GB" sz="2400" dirty="0" smtClean="0">
                <a:solidFill>
                  <a:prstClr val="black"/>
                </a:solidFill>
                <a:latin typeface="+mn-lt"/>
                <a:cs typeface="+mn-cs"/>
              </a:rPr>
              <a:t> each teacher’s CPTD account/record with the PD points they have earned.</a:t>
            </a:r>
          </a:p>
          <a:p>
            <a:pPr marL="0" lvl="1" fontAlgn="auto">
              <a:spcBef>
                <a:spcPts val="300"/>
              </a:spcBef>
              <a:spcAft>
                <a:spcPts val="0"/>
              </a:spcAft>
              <a:buClr>
                <a:srgbClr val="002060"/>
              </a:buClr>
              <a:defRPr/>
            </a:pPr>
            <a:r>
              <a:rPr lang="en-GB" sz="2400" dirty="0" smtClean="0">
                <a:solidFill>
                  <a:prstClr val="black"/>
                </a:solidFill>
                <a:latin typeface="+mn-lt"/>
                <a:cs typeface="+mn-cs"/>
              </a:rPr>
              <a:t> </a:t>
            </a:r>
            <a:r>
              <a:rPr lang="en-US" sz="3200" b="1" dirty="0" smtClean="0">
                <a:solidFill>
                  <a:prstClr val="black"/>
                </a:solidFill>
                <a:latin typeface="+mn-lt"/>
                <a:cs typeface="+mn-cs"/>
              </a:rPr>
              <a:t>Note: </a:t>
            </a:r>
          </a:p>
          <a:p>
            <a:pPr marL="0" lvl="1" fontAlgn="auto">
              <a:spcBef>
                <a:spcPts val="300"/>
              </a:spcBef>
              <a:spcAft>
                <a:spcPts val="0"/>
              </a:spcAft>
              <a:buClr>
                <a:srgbClr val="002060"/>
              </a:buClr>
              <a:defRPr/>
            </a:pPr>
            <a:r>
              <a:rPr lang="en-US" sz="2400" dirty="0" smtClean="0">
                <a:solidFill>
                  <a:prstClr val="black"/>
                </a:solidFill>
                <a:latin typeface="+mn-lt"/>
                <a:cs typeface="+mn-cs"/>
              </a:rPr>
              <a:t>    (</a:t>
            </a:r>
            <a:r>
              <a:rPr lang="en-US" sz="2400" dirty="0" err="1" smtClean="0">
                <a:solidFill>
                  <a:prstClr val="black"/>
                </a:solidFill>
                <a:latin typeface="+mn-lt"/>
                <a:cs typeface="+mn-cs"/>
              </a:rPr>
              <a:t>i</a:t>
            </a:r>
            <a:r>
              <a:rPr lang="en-US" sz="2400" dirty="0" smtClean="0">
                <a:solidFill>
                  <a:prstClr val="black"/>
                </a:solidFill>
                <a:latin typeface="+mn-lt"/>
                <a:cs typeface="+mn-cs"/>
              </a:rPr>
              <a:t>)  </a:t>
            </a:r>
            <a:r>
              <a:rPr lang="en-US" sz="2400" i="1" dirty="0" smtClean="0">
                <a:solidFill>
                  <a:prstClr val="black"/>
                </a:solidFill>
                <a:latin typeface="+mn-lt"/>
                <a:cs typeface="+mn-cs"/>
              </a:rPr>
              <a:t>SACE is not a provider of professional development activities /  	</a:t>
            </a:r>
            <a:r>
              <a:rPr lang="en-US" sz="2400" i="1" dirty="0" err="1" smtClean="0">
                <a:solidFill>
                  <a:prstClr val="black"/>
                </a:solidFill>
                <a:latin typeface="+mn-lt"/>
                <a:cs typeface="+mn-cs"/>
              </a:rPr>
              <a:t>programmes</a:t>
            </a:r>
            <a:r>
              <a:rPr lang="en-US" sz="2400" i="1" dirty="0" smtClean="0">
                <a:solidFill>
                  <a:prstClr val="black"/>
                </a:solidFill>
                <a:latin typeface="+mn-lt"/>
                <a:cs typeface="+mn-cs"/>
              </a:rPr>
              <a:t>; </a:t>
            </a:r>
          </a:p>
          <a:p>
            <a:pPr marL="0" lvl="1" fontAlgn="auto">
              <a:spcBef>
                <a:spcPts val="300"/>
              </a:spcBef>
              <a:spcAft>
                <a:spcPts val="0"/>
              </a:spcAft>
              <a:buClr>
                <a:srgbClr val="002060"/>
              </a:buClr>
              <a:defRPr/>
            </a:pPr>
            <a:r>
              <a:rPr lang="en-US" sz="2400" i="1" dirty="0" smtClean="0">
                <a:solidFill>
                  <a:prstClr val="black"/>
                </a:solidFill>
                <a:latin typeface="+mn-lt"/>
                <a:cs typeface="+mn-cs"/>
              </a:rPr>
              <a:t>    (ii) The CPTD Management System will not provide professional 	development activities to teachers. </a:t>
            </a:r>
            <a:endParaRPr lang="en-GB" sz="2400" i="1" dirty="0" smtClean="0">
              <a:solidFill>
                <a:prstClr val="black"/>
              </a:solidFill>
              <a:latin typeface="+mn-lt"/>
              <a:cs typeface="+mn-cs"/>
            </a:endParaRPr>
          </a:p>
          <a:p>
            <a:pPr marL="0" lvl="1" fontAlgn="auto">
              <a:spcBef>
                <a:spcPts val="300"/>
              </a:spcBef>
              <a:spcAft>
                <a:spcPts val="0"/>
              </a:spcAft>
              <a:buClr>
                <a:srgbClr val="002060"/>
              </a:buClr>
              <a:defRPr/>
            </a:pPr>
            <a:endParaRPr lang="en-GB" sz="1600" dirty="0">
              <a:solidFill>
                <a:prstClr val="black"/>
              </a:solidFill>
              <a:latin typeface="+mn-lt"/>
              <a:cs typeface="+mn-cs"/>
            </a:endParaRPr>
          </a:p>
        </p:txBody>
      </p:sp>
      <p:sp>
        <p:nvSpPr>
          <p:cNvPr id="34820" name="Text Placeholder 2"/>
          <p:cNvSpPr>
            <a:spLocks noGrp="1"/>
          </p:cNvSpPr>
          <p:nvPr>
            <p:ph type="body" sz="quarter" idx="13"/>
          </p:nvPr>
        </p:nvSpPr>
        <p:spPr>
          <a:xfrm>
            <a:off x="251521" y="764704"/>
            <a:ext cx="8607425" cy="409575"/>
          </a:xfrm>
        </p:spPr>
        <p:txBody>
          <a:bodyPr/>
          <a:lstStyle/>
          <a:p>
            <a:pPr marL="0" indent="0"/>
            <a:r>
              <a:rPr lang="en-US" sz="2400" dirty="0" smtClean="0">
                <a:solidFill>
                  <a:srgbClr val="7F7F7F"/>
                </a:solidFill>
              </a:rPr>
              <a:t>It is a system for </a:t>
            </a:r>
            <a:r>
              <a:rPr lang="en-US" sz="2400" dirty="0" err="1" smtClean="0">
                <a:solidFill>
                  <a:srgbClr val="7F7F7F"/>
                </a:solidFill>
              </a:rPr>
              <a:t>recognising</a:t>
            </a:r>
            <a:r>
              <a:rPr lang="en-US" sz="2400" dirty="0" smtClean="0">
                <a:solidFill>
                  <a:srgbClr val="7F7F7F"/>
                </a:solidFill>
              </a:rPr>
              <a:t> all useful teacher development activities by:</a:t>
            </a:r>
          </a:p>
        </p:txBody>
      </p:sp>
      <p:sp>
        <p:nvSpPr>
          <p:cNvPr id="34822" name="Slide Number Placeholder 1"/>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8B9673B8-B6DD-4E9D-9B77-8C63C7A66F8A}" type="slidenum">
              <a:rPr lang="en-ZA" smtClean="0">
                <a:solidFill>
                  <a:schemeClr val="tx2"/>
                </a:solidFill>
              </a:rPr>
              <a:pPr fontAlgn="base">
                <a:spcBef>
                  <a:spcPct val="0"/>
                </a:spcBef>
                <a:spcAft>
                  <a:spcPct val="0"/>
                </a:spcAft>
                <a:defRPr/>
              </a:pPr>
              <a:t>10</a:t>
            </a:fld>
            <a:endParaRPr lang="en-ZA" smtClean="0">
              <a:solidFill>
                <a:schemeClr val="tx2"/>
              </a:solidFill>
            </a:endParaRPr>
          </a:p>
        </p:txBody>
      </p:sp>
      <p:pic>
        <p:nvPicPr>
          <p:cNvPr id="3" name="Picture 3" descr="../../../My%20Documents/Logos/SACE%20Logo%20col.jpg"/>
          <p:cNvPicPr>
            <a:picLocks noChangeAspect="1" noChangeArrowheads="1"/>
          </p:cNvPicPr>
          <p:nvPr/>
        </p:nvPicPr>
        <p:blipFill>
          <a:blip r:embed="rId5" r:link="rId6" cstate="print"/>
          <a:srcRect/>
          <a:stretch>
            <a:fillRect/>
          </a:stretch>
        </p:blipFill>
        <p:spPr bwMode="auto">
          <a:xfrm>
            <a:off x="8047038" y="152400"/>
            <a:ext cx="855663" cy="579438"/>
          </a:xfrm>
          <a:prstGeom prst="rect">
            <a:avLst/>
          </a:prstGeom>
          <a:noFill/>
          <a:ln w="6350">
            <a:solidFill>
              <a:srgbClr val="0000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23528" y="-171400"/>
            <a:ext cx="8363272" cy="1143000"/>
          </a:xfrm>
        </p:spPr>
        <p:txBody>
          <a:bodyPr>
            <a:normAutofit/>
          </a:bodyPr>
          <a:lstStyle/>
          <a:p>
            <a:r>
              <a:rPr lang="en-ZA" b="1" dirty="0" smtClean="0"/>
              <a:t>What will SACE Do?</a:t>
            </a:r>
            <a:endParaRPr lang="en-ZA" dirty="0" smtClean="0"/>
          </a:p>
        </p:txBody>
      </p:sp>
      <p:sp>
        <p:nvSpPr>
          <p:cNvPr id="4" name="Content Placeholder 3"/>
          <p:cNvSpPr>
            <a:spLocks noGrp="1"/>
          </p:cNvSpPr>
          <p:nvPr>
            <p:ph idx="1"/>
          </p:nvPr>
        </p:nvSpPr>
        <p:spPr>
          <a:xfrm>
            <a:off x="467544" y="764704"/>
            <a:ext cx="8352928" cy="5688632"/>
          </a:xfrm>
        </p:spPr>
        <p:style>
          <a:lnRef idx="1">
            <a:schemeClr val="accent1"/>
          </a:lnRef>
          <a:fillRef idx="2">
            <a:schemeClr val="accent1"/>
          </a:fillRef>
          <a:effectRef idx="1">
            <a:schemeClr val="accent1"/>
          </a:effectRef>
          <a:fontRef idx="minor">
            <a:schemeClr val="dk1"/>
          </a:fontRef>
        </p:style>
        <p:txBody>
          <a:bodyPr>
            <a:normAutofit/>
          </a:bodyPr>
          <a:lstStyle/>
          <a:p>
            <a:pPr>
              <a:defRPr/>
            </a:pPr>
            <a:r>
              <a:rPr lang="en-ZA" b="1" dirty="0" smtClean="0"/>
              <a:t>SACE will, through the CPTD Management System, encourage and recognise</a:t>
            </a:r>
            <a:r>
              <a:rPr lang="en-ZA" dirty="0" smtClean="0"/>
              <a:t>: </a:t>
            </a:r>
          </a:p>
          <a:p>
            <a:pPr lvl="1">
              <a:defRPr/>
            </a:pPr>
            <a:r>
              <a:rPr lang="en-ZA" sz="2400" dirty="0" smtClean="0">
                <a:ea typeface="+mn-ea"/>
              </a:rPr>
              <a:t>what educators do on their own to develop themselves and improve learning,</a:t>
            </a:r>
          </a:p>
          <a:p>
            <a:pPr lvl="1">
              <a:defRPr/>
            </a:pPr>
            <a:r>
              <a:rPr lang="en-ZA" sz="2400" dirty="0" smtClean="0">
                <a:ea typeface="+mn-ea"/>
              </a:rPr>
              <a:t>what educators do as part of the school collective to develop themselves and improve teaching, learning, assessment and service to the community and</a:t>
            </a:r>
          </a:p>
          <a:p>
            <a:pPr lvl="1">
              <a:defRPr/>
            </a:pPr>
            <a:r>
              <a:rPr lang="en-ZA" sz="2400" dirty="0" smtClean="0">
                <a:ea typeface="+mn-ea"/>
              </a:rPr>
              <a:t>what educators do to develop themselves and improve teaching, learning, assessment and service to the community by taking advantage of good quality services provided by employers, unions, professional associations, HEIs and others</a:t>
            </a:r>
            <a:endParaRPr lang="en-ZA" sz="2400" dirty="0"/>
          </a:p>
        </p:txBody>
      </p:sp>
      <p:sp>
        <p:nvSpPr>
          <p:cNvPr id="21508" name="Slide Number Placeholder 2"/>
          <p:cNvSpPr>
            <a:spLocks noGrp="1"/>
          </p:cNvSpPr>
          <p:nvPr>
            <p:ph type="sldNum" sz="quarter" idx="12"/>
          </p:nvPr>
        </p:nvSpPr>
        <p:spPr>
          <a:noFill/>
        </p:spPr>
        <p:txBody>
          <a:bodyPr/>
          <a:lstStyle/>
          <a:p>
            <a:fld id="{2FF84C0C-BAD6-41FF-978F-AF9A0BAF77F6}" type="slidenum">
              <a:rPr lang="en-GB" smtClean="0"/>
              <a:pPr/>
              <a:t>11</a:t>
            </a:fld>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1" hidden="1"/>
          <p:cNvGraphicFramePr>
            <a:graphicFrameLocks/>
          </p:cNvGraphicFramePr>
          <p:nvPr/>
        </p:nvGraphicFramePr>
        <p:xfrm>
          <a:off x="1" y="1"/>
          <a:ext cx="158751" cy="158750"/>
        </p:xfrm>
        <a:graphic>
          <a:graphicData uri="http://schemas.openxmlformats.org/presentationml/2006/ole">
            <p:oleObj spid="_x0000_s1108" name="think-cell Slide" r:id="rId14" imgW="360" imgH="360" progId="">
              <p:embed/>
            </p:oleObj>
          </a:graphicData>
        </a:graphic>
      </p:graphicFrame>
      <p:sp>
        <p:nvSpPr>
          <p:cNvPr id="36867" name="Rectangle 2"/>
          <p:cNvSpPr>
            <a:spLocks noGrp="1" noChangeArrowheads="1"/>
          </p:cNvSpPr>
          <p:nvPr>
            <p:ph type="title"/>
            <p:custDataLst>
              <p:tags r:id="rId3"/>
            </p:custDataLst>
          </p:nvPr>
        </p:nvSpPr>
        <p:spPr>
          <a:xfrm>
            <a:off x="-180526" y="0"/>
            <a:ext cx="9073703" cy="558800"/>
          </a:xfrm>
        </p:spPr>
        <p:txBody>
          <a:bodyPr>
            <a:noAutofit/>
          </a:bodyPr>
          <a:lstStyle/>
          <a:p>
            <a:pPr eaLnBrk="1" hangingPunct="1"/>
            <a:r>
              <a:rPr lang="en-US" sz="3600" b="1" dirty="0" smtClean="0"/>
              <a:t>Types of Professional Development Activities</a:t>
            </a:r>
          </a:p>
        </p:txBody>
      </p:sp>
      <p:sp>
        <p:nvSpPr>
          <p:cNvPr id="27" name="RectanN4MlL0SGNXEyUx1N2W3YRHg"/>
          <p:cNvSpPr>
            <a:spLocks noChangeArrowheads="1"/>
          </p:cNvSpPr>
          <p:nvPr>
            <p:custDataLst>
              <p:tags r:id="rId4"/>
            </p:custDataLst>
          </p:nvPr>
        </p:nvSpPr>
        <p:spPr bwMode="auto">
          <a:xfrm>
            <a:off x="1212851" y="3241676"/>
            <a:ext cx="1497013" cy="1273175"/>
          </a:xfrm>
          <a:prstGeom prst="roundRect">
            <a:avLst>
              <a:gd name="adj" fmla="val 4374"/>
            </a:avLst>
          </a:prstGeom>
          <a:solidFill>
            <a:schemeClr val="bg1"/>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1400" b="1">
                <a:solidFill>
                  <a:schemeClr val="bg1"/>
                </a:solidFill>
                <a:latin typeface="+mn-lt"/>
              </a:rPr>
              <a:t>Header</a:t>
            </a:r>
          </a:p>
        </p:txBody>
      </p:sp>
      <p:sp>
        <p:nvSpPr>
          <p:cNvPr id="28" name="RectanN4MlL0SGNXEyUx1N2W3YRHg"/>
          <p:cNvSpPr>
            <a:spLocks noChangeArrowheads="1"/>
          </p:cNvSpPr>
          <p:nvPr>
            <p:custDataLst>
              <p:tags r:id="rId5"/>
            </p:custDataLst>
          </p:nvPr>
        </p:nvSpPr>
        <p:spPr bwMode="auto">
          <a:xfrm>
            <a:off x="1212851" y="4608514"/>
            <a:ext cx="1497013" cy="1271587"/>
          </a:xfrm>
          <a:prstGeom prst="roundRect">
            <a:avLst>
              <a:gd name="adj" fmla="val 4374"/>
            </a:avLst>
          </a:prstGeom>
          <a:solidFill>
            <a:schemeClr val="bg1"/>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1400" b="1">
                <a:solidFill>
                  <a:schemeClr val="bg1"/>
                </a:solidFill>
                <a:latin typeface="+mn-lt"/>
              </a:rPr>
              <a:t>Header</a:t>
            </a:r>
          </a:p>
        </p:txBody>
      </p:sp>
      <p:sp>
        <p:nvSpPr>
          <p:cNvPr id="17" name="RectanN4MlL0SGNXEyUx1N2W3YRHg"/>
          <p:cNvSpPr>
            <a:spLocks noChangeArrowheads="1"/>
          </p:cNvSpPr>
          <p:nvPr>
            <p:custDataLst>
              <p:tags r:id="rId6"/>
            </p:custDataLst>
          </p:nvPr>
        </p:nvSpPr>
        <p:spPr bwMode="auto">
          <a:xfrm>
            <a:off x="355600" y="1590676"/>
            <a:ext cx="1604963" cy="1114425"/>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a:solidFill>
                  <a:schemeClr val="bg1"/>
                </a:solidFill>
                <a:latin typeface="+mn-lt"/>
              </a:rPr>
              <a:t>Type 1</a:t>
            </a:r>
          </a:p>
        </p:txBody>
      </p:sp>
      <p:sp>
        <p:nvSpPr>
          <p:cNvPr id="18" name="RectanN4MlL0SGNXEyUx1N2W3YRHg"/>
          <p:cNvSpPr>
            <a:spLocks noChangeArrowheads="1"/>
          </p:cNvSpPr>
          <p:nvPr>
            <p:custDataLst>
              <p:tags r:id="rId7"/>
            </p:custDataLst>
          </p:nvPr>
        </p:nvSpPr>
        <p:spPr bwMode="auto">
          <a:xfrm>
            <a:off x="323528" y="2924944"/>
            <a:ext cx="1604963" cy="1114425"/>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a:solidFill>
                  <a:schemeClr val="bg1"/>
                </a:solidFill>
                <a:latin typeface="+mn-lt"/>
              </a:rPr>
              <a:t>Type 2</a:t>
            </a:r>
          </a:p>
        </p:txBody>
      </p:sp>
      <p:sp>
        <p:nvSpPr>
          <p:cNvPr id="19" name="RectanN4MlL0SGNXEyUx1N2W3YRHg"/>
          <p:cNvSpPr>
            <a:spLocks noChangeArrowheads="1"/>
          </p:cNvSpPr>
          <p:nvPr>
            <p:custDataLst>
              <p:tags r:id="rId8"/>
            </p:custDataLst>
          </p:nvPr>
        </p:nvSpPr>
        <p:spPr bwMode="auto">
          <a:xfrm>
            <a:off x="323529" y="4437113"/>
            <a:ext cx="1616075" cy="1316037"/>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a:solidFill>
                  <a:schemeClr val="bg1"/>
                </a:solidFill>
                <a:latin typeface="+mn-lt"/>
              </a:rPr>
              <a:t>Type 3</a:t>
            </a:r>
          </a:p>
        </p:txBody>
      </p:sp>
      <p:sp>
        <p:nvSpPr>
          <p:cNvPr id="20" name="Rectangle 7"/>
          <p:cNvSpPr>
            <a:spLocks noChangeArrowheads="1"/>
          </p:cNvSpPr>
          <p:nvPr>
            <p:custDataLst>
              <p:tags r:id="rId9"/>
            </p:custDataLst>
          </p:nvPr>
        </p:nvSpPr>
        <p:spPr bwMode="auto">
          <a:xfrm>
            <a:off x="2123729" y="1484785"/>
            <a:ext cx="5813425" cy="1258441"/>
          </a:xfrm>
          <a:prstGeom prst="rect">
            <a:avLst/>
          </a:prstGeom>
          <a:solidFill>
            <a:schemeClr val="accent4">
              <a:lumMod val="20000"/>
              <a:lumOff val="80000"/>
            </a:schemeClr>
          </a:solidFill>
          <a:ln w="9525" algn="ctr">
            <a:noFill/>
            <a:miter lim="800000"/>
            <a:headEnd/>
            <a:tailEnd/>
          </a:ln>
          <a:effectLst/>
          <a:extLst/>
        </p:spPr>
        <p:txBody>
          <a:bodyPr lIns="72000" tIns="72000" rIns="72000" bIns="72000" anchor="ctr"/>
          <a:lstStyle/>
          <a:p>
            <a:pPr>
              <a:spcBef>
                <a:spcPts val="300"/>
              </a:spcBef>
              <a:defRPr/>
            </a:pPr>
            <a:r>
              <a:rPr lang="en-US" sz="2400" b="1" dirty="0">
                <a:solidFill>
                  <a:prstClr val="black"/>
                </a:solidFill>
              </a:rPr>
              <a:t>Teacher </a:t>
            </a:r>
            <a:r>
              <a:rPr lang="en-US" sz="2400" b="1" dirty="0" smtClean="0">
                <a:solidFill>
                  <a:prstClr val="black"/>
                </a:solidFill>
              </a:rPr>
              <a:t>Initiated</a:t>
            </a:r>
          </a:p>
          <a:p>
            <a:pPr>
              <a:spcBef>
                <a:spcPts val="300"/>
              </a:spcBef>
              <a:buFont typeface="Wingdings" pitchFamily="2" charset="2"/>
              <a:buChar char="q"/>
              <a:defRPr/>
            </a:pPr>
            <a:r>
              <a:rPr lang="en-US" sz="2000" dirty="0" smtClean="0">
                <a:solidFill>
                  <a:prstClr val="black"/>
                </a:solidFill>
              </a:rPr>
              <a:t>Pre-Determined PD Points Allocated by the teacher  on his/her own in line with the </a:t>
            </a:r>
            <a:r>
              <a:rPr lang="en-US" sz="2000" b="1" dirty="0" smtClean="0">
                <a:solidFill>
                  <a:prstClr val="black"/>
                </a:solidFill>
              </a:rPr>
              <a:t>SACE PD Points Schedule</a:t>
            </a:r>
            <a:endParaRPr lang="en-US" sz="2000" b="1" dirty="0">
              <a:solidFill>
                <a:prstClr val="black"/>
              </a:solidFill>
            </a:endParaRPr>
          </a:p>
        </p:txBody>
      </p:sp>
      <p:sp>
        <p:nvSpPr>
          <p:cNvPr id="21" name="Rectangle 8"/>
          <p:cNvSpPr>
            <a:spLocks noChangeArrowheads="1"/>
          </p:cNvSpPr>
          <p:nvPr>
            <p:custDataLst>
              <p:tags r:id="rId10"/>
            </p:custDataLst>
          </p:nvPr>
        </p:nvSpPr>
        <p:spPr bwMode="auto">
          <a:xfrm>
            <a:off x="2051720" y="2852936"/>
            <a:ext cx="5904656" cy="1368152"/>
          </a:xfrm>
          <a:prstGeom prst="rect">
            <a:avLst/>
          </a:prstGeom>
          <a:solidFill>
            <a:schemeClr val="accent4">
              <a:lumMod val="20000"/>
              <a:lumOff val="80000"/>
            </a:schemeClr>
          </a:solidFill>
          <a:ln w="9525" algn="ctr">
            <a:noFill/>
            <a:miter lim="800000"/>
            <a:headEnd/>
            <a:tailEnd/>
          </a:ln>
          <a:effectLst/>
          <a:extLst/>
        </p:spPr>
        <p:txBody>
          <a:bodyPr lIns="72000" tIns="72000" rIns="72000" bIns="72000" anchor="ctr"/>
          <a:lstStyle/>
          <a:p>
            <a:pPr>
              <a:spcBef>
                <a:spcPts val="300"/>
              </a:spcBef>
              <a:defRPr/>
            </a:pPr>
            <a:endParaRPr lang="en-US" sz="2400" b="1" dirty="0" smtClean="0">
              <a:solidFill>
                <a:prstClr val="black"/>
              </a:solidFill>
            </a:endParaRPr>
          </a:p>
          <a:p>
            <a:pPr>
              <a:spcBef>
                <a:spcPts val="300"/>
              </a:spcBef>
              <a:defRPr/>
            </a:pPr>
            <a:r>
              <a:rPr lang="en-US" sz="2400" b="1" dirty="0" smtClean="0">
                <a:solidFill>
                  <a:prstClr val="black"/>
                </a:solidFill>
              </a:rPr>
              <a:t>School Initiated</a:t>
            </a:r>
          </a:p>
          <a:p>
            <a:pPr>
              <a:spcBef>
                <a:spcPts val="300"/>
              </a:spcBef>
              <a:buFont typeface="Wingdings" pitchFamily="2" charset="2"/>
              <a:buChar char="q"/>
              <a:defRPr/>
            </a:pPr>
            <a:r>
              <a:rPr lang="en-US" sz="2000" dirty="0" smtClean="0">
                <a:solidFill>
                  <a:prstClr val="black"/>
                </a:solidFill>
              </a:rPr>
              <a:t>Pre-Determined PD Points Allocated by the teacher  on his/her own in line with the PD Points Schedule from SACE</a:t>
            </a:r>
          </a:p>
          <a:p>
            <a:pPr>
              <a:spcBef>
                <a:spcPts val="300"/>
              </a:spcBef>
              <a:defRPr/>
            </a:pPr>
            <a:endParaRPr lang="en-US" sz="2400" b="1" dirty="0">
              <a:solidFill>
                <a:prstClr val="black"/>
              </a:solidFill>
            </a:endParaRPr>
          </a:p>
        </p:txBody>
      </p:sp>
      <p:sp>
        <p:nvSpPr>
          <p:cNvPr id="22" name="Rectangle 9"/>
          <p:cNvSpPr>
            <a:spLocks noChangeArrowheads="1"/>
          </p:cNvSpPr>
          <p:nvPr>
            <p:custDataLst>
              <p:tags r:id="rId11"/>
            </p:custDataLst>
          </p:nvPr>
        </p:nvSpPr>
        <p:spPr bwMode="auto">
          <a:xfrm>
            <a:off x="2051720" y="4293096"/>
            <a:ext cx="5904656" cy="2376264"/>
          </a:xfrm>
          <a:prstGeom prst="rect">
            <a:avLst/>
          </a:prstGeom>
          <a:solidFill>
            <a:schemeClr val="accent4">
              <a:lumMod val="20000"/>
              <a:lumOff val="80000"/>
            </a:schemeClr>
          </a:solidFill>
          <a:ln w="9525" algn="ctr">
            <a:noFill/>
            <a:miter lim="800000"/>
            <a:headEnd/>
            <a:tailEnd/>
          </a:ln>
          <a:effectLst/>
          <a:extLst/>
        </p:spPr>
        <p:txBody>
          <a:bodyPr lIns="72000" tIns="72000" rIns="72000" bIns="72000" anchor="ctr"/>
          <a:lstStyle/>
          <a:p>
            <a:pPr>
              <a:spcBef>
                <a:spcPts val="300"/>
              </a:spcBef>
              <a:defRPr/>
            </a:pPr>
            <a:r>
              <a:rPr lang="en-US" sz="2400" b="1" dirty="0" smtClean="0">
                <a:solidFill>
                  <a:prstClr val="black"/>
                </a:solidFill>
              </a:rPr>
              <a:t>Externally </a:t>
            </a:r>
            <a:r>
              <a:rPr lang="en-US" sz="2400" b="1" dirty="0">
                <a:solidFill>
                  <a:prstClr val="black"/>
                </a:solidFill>
              </a:rPr>
              <a:t>initiated </a:t>
            </a:r>
          </a:p>
          <a:p>
            <a:pPr marL="180000" lvl="1" indent="-180000">
              <a:spcBef>
                <a:spcPts val="300"/>
              </a:spcBef>
              <a:buClr>
                <a:srgbClr val="002060"/>
              </a:buClr>
              <a:buFontTx/>
              <a:buBlip>
                <a:blip r:embed="rId15"/>
              </a:buBlip>
              <a:defRPr/>
            </a:pPr>
            <a:r>
              <a:rPr lang="en-US" sz="2000" dirty="0">
                <a:solidFill>
                  <a:prstClr val="black"/>
                </a:solidFill>
              </a:rPr>
              <a:t>Approval of provider </a:t>
            </a:r>
          </a:p>
          <a:p>
            <a:pPr marL="180000" lvl="1" indent="-180000">
              <a:spcBef>
                <a:spcPts val="300"/>
              </a:spcBef>
              <a:buClr>
                <a:srgbClr val="002060"/>
              </a:buClr>
              <a:buFontTx/>
              <a:buBlip>
                <a:blip r:embed="rId15"/>
              </a:buBlip>
              <a:defRPr/>
            </a:pPr>
            <a:r>
              <a:rPr lang="en-US" sz="2000" dirty="0">
                <a:solidFill>
                  <a:prstClr val="black"/>
                </a:solidFill>
              </a:rPr>
              <a:t>Endorsement of activity </a:t>
            </a:r>
          </a:p>
          <a:p>
            <a:pPr marL="180000" lvl="1" indent="-180000">
              <a:spcBef>
                <a:spcPts val="300"/>
              </a:spcBef>
              <a:buClr>
                <a:srgbClr val="002060"/>
              </a:buClr>
              <a:buFontTx/>
              <a:buBlip>
                <a:blip r:embed="rId15"/>
              </a:buBlip>
              <a:defRPr/>
            </a:pPr>
            <a:r>
              <a:rPr lang="en-US" sz="2000" dirty="0">
                <a:solidFill>
                  <a:prstClr val="black"/>
                </a:solidFill>
              </a:rPr>
              <a:t>PEDs, Unions, NGO’s, Private providers, Higher Education </a:t>
            </a:r>
            <a:r>
              <a:rPr lang="en-US" sz="2000" dirty="0" smtClean="0">
                <a:solidFill>
                  <a:prstClr val="black"/>
                </a:solidFill>
              </a:rPr>
              <a:t>Institutions, Professional Associations </a:t>
            </a:r>
          </a:p>
          <a:p>
            <a:pPr marL="180000" lvl="1" indent="-180000">
              <a:spcBef>
                <a:spcPts val="300"/>
              </a:spcBef>
              <a:buClr>
                <a:srgbClr val="002060"/>
              </a:buClr>
              <a:buFontTx/>
              <a:buBlip>
                <a:blip r:embed="rId15"/>
              </a:buBlip>
              <a:defRPr/>
            </a:pPr>
            <a:r>
              <a:rPr lang="en-US" sz="2000" dirty="0" smtClean="0">
                <a:solidFill>
                  <a:prstClr val="black"/>
                </a:solidFill>
              </a:rPr>
              <a:t>SACE Catalogue / Database of approved Providers and Endorsed Activities (SACE Website / Disk Format)</a:t>
            </a:r>
            <a:endParaRPr lang="en-US" sz="2000" dirty="0">
              <a:solidFill>
                <a:prstClr val="black"/>
              </a:solidFill>
            </a:endParaRPr>
          </a:p>
        </p:txBody>
      </p:sp>
      <p:sp>
        <p:nvSpPr>
          <p:cNvPr id="36877" name="Text Placeholder 6"/>
          <p:cNvSpPr>
            <a:spLocks noGrp="1"/>
          </p:cNvSpPr>
          <p:nvPr>
            <p:ph type="body" sz="quarter" idx="13"/>
          </p:nvPr>
        </p:nvSpPr>
        <p:spPr>
          <a:xfrm>
            <a:off x="251521" y="836713"/>
            <a:ext cx="8597900" cy="288925"/>
          </a:xfrm>
        </p:spPr>
        <p:txBody>
          <a:bodyPr/>
          <a:lstStyle/>
          <a:p>
            <a:pPr marL="0" indent="0">
              <a:buNone/>
            </a:pPr>
            <a:r>
              <a:rPr lang="en-ZA" sz="2800" dirty="0" smtClean="0"/>
              <a:t>Educators Engage in Three Kinds of SACE Endorsed Professional Development (PD) Activities / Programmes</a:t>
            </a:r>
            <a:endParaRPr lang="de-DE" sz="2800" dirty="0" smtClean="0">
              <a:solidFill>
                <a:srgbClr val="7F7F7F"/>
              </a:solidFill>
            </a:endParaRPr>
          </a:p>
        </p:txBody>
      </p:sp>
      <p:sp>
        <p:nvSpPr>
          <p:cNvPr id="3" name="Slide Number Placeholder 2"/>
          <p:cNvSpPr>
            <a:spLocks noGrp="1"/>
          </p:cNvSpPr>
          <p:nvPr>
            <p:ph type="sldNum" sz="quarter" idx="14"/>
          </p:nvPr>
        </p:nvSpPr>
        <p:spPr/>
        <p:txBody>
          <a:bodyPr/>
          <a:lstStyle/>
          <a:p>
            <a:pPr>
              <a:defRPr/>
            </a:pPr>
            <a:fld id="{4DF11570-B1B6-4375-BFE6-18C4A34F5291}" type="slidenum">
              <a:rPr lang="en-ZA" smtClean="0"/>
              <a:pPr>
                <a:defRPr/>
              </a:pPr>
              <a:t>12</a:t>
            </a:fld>
            <a:endParaRPr lang="en-ZA" dirty="0"/>
          </a:p>
        </p:txBody>
      </p:sp>
      <p:pic>
        <p:nvPicPr>
          <p:cNvPr id="36879" name="Picture 3" descr="../../../My%20Documents/Logos/SACE%20Logo%20col.jpg"/>
          <p:cNvPicPr>
            <a:picLocks noChangeAspect="1" noChangeArrowheads="1"/>
          </p:cNvPicPr>
          <p:nvPr/>
        </p:nvPicPr>
        <p:blipFill>
          <a:blip r:embed="rId16" r:link="rId17" cstate="print"/>
          <a:srcRect/>
          <a:stretch>
            <a:fillRect/>
          </a:stretch>
        </p:blipFill>
        <p:spPr bwMode="auto">
          <a:xfrm>
            <a:off x="8651947" y="0"/>
            <a:ext cx="492053" cy="332656"/>
          </a:xfrm>
          <a:prstGeom prst="rect">
            <a:avLst/>
          </a:prstGeom>
          <a:noFill/>
          <a:ln w="6350">
            <a:solidFill>
              <a:srgbClr val="000000"/>
            </a:solidFill>
            <a:miter lim="800000"/>
            <a:headEnd/>
            <a:tailEnd/>
          </a:ln>
        </p:spPr>
      </p:pic>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89"/>
            <a:ext cx="8229600" cy="1143000"/>
          </a:xfrm>
        </p:spPr>
        <p:txBody>
          <a:bodyPr>
            <a:normAutofit fontScale="90000"/>
          </a:bodyPr>
          <a:lstStyle/>
          <a:p>
            <a:r>
              <a:rPr lang="en-ZA" sz="2400" b="1" dirty="0" smtClean="0">
                <a:latin typeface="Arial Narrow" pitchFamily="34" charset="0"/>
              </a:rPr>
              <a:t>EXAMPLES OF WHAT COUNTS AS PD ACTIVITY / PROGRAMME – TYPE 1 (Teacher Initiated/Self-Chosen)</a:t>
            </a:r>
            <a:r>
              <a:rPr lang="en-ZA" sz="2400" b="1" dirty="0" smtClean="0">
                <a:solidFill>
                  <a:srgbClr val="FF0000"/>
                </a:solidFill>
              </a:rPr>
              <a:t> – Excluding Employers’ Activities</a:t>
            </a:r>
            <a:r>
              <a:rPr lang="en-ZA" sz="2400" b="1" dirty="0" smtClean="0">
                <a:latin typeface="Arial Narrow" pitchFamily="34" charset="0"/>
              </a:rPr>
              <a:t/>
            </a:r>
            <a:br>
              <a:rPr lang="en-ZA" sz="2400" b="1" dirty="0" smtClean="0">
                <a:latin typeface="Arial Narrow" pitchFamily="34" charset="0"/>
              </a:rPr>
            </a:br>
            <a:r>
              <a:rPr lang="en-ZA" sz="2400" b="1" dirty="0" smtClean="0">
                <a:latin typeface="Arial Narrow" pitchFamily="34" charset="0"/>
              </a:rPr>
              <a:t>Personal  Development, Work-Based Learning, Professional Activities </a:t>
            </a:r>
            <a:endParaRPr lang="en-ZA" sz="2400" b="1" dirty="0">
              <a:latin typeface="Arial Narrow" pitchFamily="34" charset="0"/>
            </a:endParaRPr>
          </a:p>
        </p:txBody>
      </p:sp>
      <p:sp>
        <p:nvSpPr>
          <p:cNvPr id="5" name="Content Placeholder 4"/>
          <p:cNvSpPr>
            <a:spLocks noGrp="1"/>
          </p:cNvSpPr>
          <p:nvPr>
            <p:ph sz="half" idx="1"/>
          </p:nvPr>
        </p:nvSpPr>
        <p:spPr>
          <a:xfrm>
            <a:off x="0" y="908720"/>
            <a:ext cx="4788024" cy="6280040"/>
          </a:xfrm>
        </p:spPr>
        <p:txBody>
          <a:bodyPr>
            <a:normAutofit fontScale="55000" lnSpcReduction="20000"/>
          </a:bodyPr>
          <a:lstStyle/>
          <a:p>
            <a:pPr lvl="0"/>
            <a:r>
              <a:rPr lang="en-GB" sz="3300" dirty="0" smtClean="0">
                <a:latin typeface="Arial Narrow" pitchFamily="34" charset="0"/>
              </a:rPr>
              <a:t>Reading Educational Material from Various Publications and Sources</a:t>
            </a:r>
            <a:endParaRPr lang="en-ZA" sz="3300" dirty="0" smtClean="0">
              <a:latin typeface="Arial Narrow" pitchFamily="34" charset="0"/>
            </a:endParaRPr>
          </a:p>
          <a:p>
            <a:pPr lvl="0"/>
            <a:r>
              <a:rPr lang="en-GB" sz="3300" dirty="0" smtClean="0">
                <a:latin typeface="Arial Narrow" pitchFamily="34" charset="0"/>
              </a:rPr>
              <a:t>Engaged in Electronic Media Educational Activities </a:t>
            </a:r>
            <a:r>
              <a:rPr lang="en-GB" sz="3300" b="1" dirty="0" smtClean="0">
                <a:latin typeface="Arial Narrow" pitchFamily="34" charset="0"/>
              </a:rPr>
              <a:t>(webinars, online PD, viewing / listening to an educational programme, </a:t>
            </a:r>
            <a:r>
              <a:rPr lang="en-GB" sz="3300" b="1" dirty="0" err="1" smtClean="0">
                <a:latin typeface="Arial Narrow" pitchFamily="34" charset="0"/>
              </a:rPr>
              <a:t>telematics</a:t>
            </a:r>
            <a:r>
              <a:rPr lang="en-GB" sz="3300" b="1" dirty="0" smtClean="0">
                <a:latin typeface="Arial Narrow" pitchFamily="34" charset="0"/>
              </a:rPr>
              <a:t>, APPs /  ICT training / Virtual School / Portal) </a:t>
            </a:r>
          </a:p>
          <a:p>
            <a:pPr lvl="0"/>
            <a:r>
              <a:rPr lang="en-GB" sz="3300" dirty="0" smtClean="0">
                <a:latin typeface="Arial Narrow" pitchFamily="34" charset="0"/>
              </a:rPr>
              <a:t>Online PD Activities</a:t>
            </a:r>
            <a:endParaRPr lang="en-ZA" sz="3300" dirty="0" smtClean="0">
              <a:latin typeface="Arial Narrow" pitchFamily="34" charset="0"/>
            </a:endParaRPr>
          </a:p>
          <a:p>
            <a:pPr lvl="0"/>
            <a:r>
              <a:rPr lang="en-GB" sz="3300" dirty="0" smtClean="0">
                <a:latin typeface="Arial Narrow" pitchFamily="34" charset="0"/>
              </a:rPr>
              <a:t>Attending Educational Meetings / Breakfast Sessions (</a:t>
            </a:r>
            <a:r>
              <a:rPr lang="en-GB" sz="3300" b="1" dirty="0" smtClean="0">
                <a:latin typeface="Arial Narrow" pitchFamily="34" charset="0"/>
              </a:rPr>
              <a:t>Excluding the ones by Employers / PEDs)</a:t>
            </a:r>
          </a:p>
          <a:p>
            <a:r>
              <a:rPr lang="en-GB" sz="3300" dirty="0" smtClean="0">
                <a:latin typeface="Arial Narrow" pitchFamily="34" charset="0"/>
              </a:rPr>
              <a:t>Attending Educational Conferences / Workshop Sessions </a:t>
            </a:r>
            <a:r>
              <a:rPr lang="en-GB" sz="3300" b="1" dirty="0" smtClean="0">
                <a:latin typeface="Arial Narrow" pitchFamily="34" charset="0"/>
              </a:rPr>
              <a:t>(Excluding the Employer/PEDs driven ones)</a:t>
            </a:r>
          </a:p>
          <a:p>
            <a:pPr lvl="0"/>
            <a:r>
              <a:rPr lang="en-GB" sz="3300" b="1" dirty="0" smtClean="0">
                <a:latin typeface="Arial Narrow" pitchFamily="34" charset="0"/>
              </a:rPr>
              <a:t>Mentoring and Coaching</a:t>
            </a:r>
            <a:endParaRPr lang="en-ZA" sz="3300" dirty="0" smtClean="0">
              <a:latin typeface="Arial Narrow" pitchFamily="34" charset="0"/>
            </a:endParaRPr>
          </a:p>
          <a:p>
            <a:r>
              <a:rPr lang="en-ZA" sz="3300" dirty="0" smtClean="0">
                <a:latin typeface="Arial Narrow" pitchFamily="34" charset="0"/>
              </a:rPr>
              <a:t>Researching and Developing</a:t>
            </a:r>
          </a:p>
          <a:p>
            <a:r>
              <a:rPr lang="en-ZA" sz="3300" dirty="0" smtClean="0">
                <a:latin typeface="Arial Narrow" pitchFamily="34" charset="0"/>
              </a:rPr>
              <a:t>Kick-starting and / or leading a community project</a:t>
            </a:r>
          </a:p>
          <a:p>
            <a:r>
              <a:rPr lang="en-ZA" sz="3300" dirty="0" smtClean="0">
                <a:latin typeface="Arial Narrow" pitchFamily="34" charset="0"/>
              </a:rPr>
              <a:t>Facilitating a workshop session</a:t>
            </a:r>
          </a:p>
          <a:p>
            <a:r>
              <a:rPr lang="en-ZA" sz="3300" dirty="0" smtClean="0">
                <a:latin typeface="Arial Narrow" pitchFamily="34" charset="0"/>
              </a:rPr>
              <a:t>Presenting a conference/seminar paper</a:t>
            </a:r>
          </a:p>
          <a:p>
            <a:r>
              <a:rPr lang="en-ZA" sz="3300" dirty="0" smtClean="0">
                <a:latin typeface="Arial Narrow" pitchFamily="34" charset="0"/>
              </a:rPr>
              <a:t>Organising activities of a conference / workshop / seminar / subject committee / professional association</a:t>
            </a:r>
          </a:p>
          <a:p>
            <a:pPr lvl="0"/>
            <a:r>
              <a:rPr lang="en-ZA" sz="3300" dirty="0" smtClean="0">
                <a:latin typeface="Arial Narrow" pitchFamily="34" charset="0"/>
              </a:rPr>
              <a:t>Being an External Examiner / Assessor / Moderator </a:t>
            </a:r>
          </a:p>
          <a:p>
            <a:pPr lvl="0"/>
            <a:r>
              <a:rPr lang="en-ZA" sz="3300" dirty="0" smtClean="0">
                <a:latin typeface="Arial Narrow" pitchFamily="34" charset="0"/>
              </a:rPr>
              <a:t>Marking / Assessing</a:t>
            </a:r>
          </a:p>
          <a:p>
            <a:pPr lvl="0">
              <a:buNone/>
            </a:pPr>
            <a:endParaRPr lang="en-ZA" sz="3300" dirty="0" smtClean="0">
              <a:solidFill>
                <a:srgbClr val="FF0000"/>
              </a:solidFill>
              <a:latin typeface="Arial Narrow" pitchFamily="34" charset="0"/>
            </a:endParaRPr>
          </a:p>
          <a:p>
            <a:endParaRPr lang="en-ZA" dirty="0"/>
          </a:p>
        </p:txBody>
      </p:sp>
      <p:sp>
        <p:nvSpPr>
          <p:cNvPr id="6" name="Content Placeholder 5"/>
          <p:cNvSpPr>
            <a:spLocks noGrp="1"/>
          </p:cNvSpPr>
          <p:nvPr>
            <p:ph sz="half" idx="2"/>
          </p:nvPr>
        </p:nvSpPr>
        <p:spPr>
          <a:xfrm>
            <a:off x="4644008" y="836712"/>
            <a:ext cx="4499992" cy="4813995"/>
          </a:xfrm>
        </p:spPr>
        <p:txBody>
          <a:bodyPr>
            <a:noAutofit/>
          </a:bodyPr>
          <a:lstStyle/>
          <a:p>
            <a:r>
              <a:rPr lang="en-ZA" sz="1800" dirty="0" smtClean="0">
                <a:latin typeface="Arial Narrow" pitchFamily="34" charset="0"/>
              </a:rPr>
              <a:t>Participating in a PLC outside the school </a:t>
            </a:r>
          </a:p>
          <a:p>
            <a:r>
              <a:rPr lang="en-ZA" sz="1800" dirty="0" smtClean="0">
                <a:latin typeface="Arial Narrow" pitchFamily="34" charset="0"/>
              </a:rPr>
              <a:t>Qualifications/Short Courses (Self-Payment)</a:t>
            </a:r>
          </a:p>
          <a:p>
            <a:r>
              <a:rPr lang="en-ZA" sz="1800" dirty="0" smtClean="0">
                <a:latin typeface="Arial Narrow" pitchFamily="34" charset="0"/>
              </a:rPr>
              <a:t>Participating in a professional association (</a:t>
            </a:r>
            <a:r>
              <a:rPr lang="en-ZA" sz="1800" dirty="0" err="1" smtClean="0">
                <a:latin typeface="Arial Narrow" pitchFamily="34" charset="0"/>
              </a:rPr>
              <a:t>e.g</a:t>
            </a:r>
            <a:r>
              <a:rPr lang="en-ZA" sz="1800" dirty="0" smtClean="0">
                <a:latin typeface="Arial Narrow" pitchFamily="34" charset="0"/>
              </a:rPr>
              <a:t> AMESA, SAPA, EMASA, SACEE and others)</a:t>
            </a:r>
          </a:p>
          <a:p>
            <a:r>
              <a:rPr lang="en-ZA" sz="1800" dirty="0" smtClean="0">
                <a:latin typeface="Arial Narrow" pitchFamily="34" charset="0"/>
              </a:rPr>
              <a:t>Developing learning / workshop material and / or related resources</a:t>
            </a:r>
          </a:p>
          <a:p>
            <a:r>
              <a:rPr lang="en-ZA" sz="1800" dirty="0" smtClean="0">
                <a:latin typeface="Arial Narrow" pitchFamily="34" charset="0"/>
              </a:rPr>
              <a:t>Discussion with colleagues</a:t>
            </a:r>
          </a:p>
          <a:p>
            <a:r>
              <a:rPr lang="en-ZA" sz="1800" dirty="0" smtClean="0">
                <a:latin typeface="Arial Narrow" pitchFamily="34" charset="0"/>
              </a:rPr>
              <a:t>Participating in educational book clubs</a:t>
            </a:r>
          </a:p>
          <a:p>
            <a:r>
              <a:rPr lang="en-ZA" sz="1800" dirty="0" smtClean="0">
                <a:latin typeface="Arial Narrow" pitchFamily="34" charset="0"/>
              </a:rPr>
              <a:t>Keeping PDP (Reflective Practice and Professional Journey)</a:t>
            </a:r>
          </a:p>
          <a:p>
            <a:r>
              <a:rPr lang="en-ZA" sz="1800" dirty="0" smtClean="0">
                <a:latin typeface="Arial Narrow" pitchFamily="34" charset="0"/>
              </a:rPr>
              <a:t>Visiting and learning from other schools (local, district, provincial, national, regional and international), reporting back and implementing what you have learned</a:t>
            </a:r>
          </a:p>
          <a:p>
            <a:r>
              <a:rPr lang="en-ZA" sz="1800" dirty="0" smtClean="0">
                <a:latin typeface="Arial Narrow" pitchFamily="34" charset="0"/>
              </a:rPr>
              <a:t>Participating in 1 self-funded activity responding to the national priorities as determined by Minister / CEM </a:t>
            </a:r>
            <a:r>
              <a:rPr lang="en-ZA" sz="1800" dirty="0" err="1" smtClean="0">
                <a:latin typeface="Arial Narrow" pitchFamily="34" charset="0"/>
              </a:rPr>
              <a:t>Lekgotla</a:t>
            </a:r>
            <a:r>
              <a:rPr lang="en-ZA" sz="1800" dirty="0" smtClean="0">
                <a:latin typeface="Arial Narrow" pitchFamily="34" charset="0"/>
              </a:rPr>
              <a:t> </a:t>
            </a:r>
          </a:p>
          <a:p>
            <a:r>
              <a:rPr lang="en-ZA" sz="1600" dirty="0" smtClean="0">
                <a:latin typeface="Arial Narrow" pitchFamily="34" charset="0"/>
              </a:rPr>
              <a:t>Writing articles for various educational purposes</a:t>
            </a:r>
          </a:p>
          <a:p>
            <a:r>
              <a:rPr lang="en-ZA" sz="1600" dirty="0" smtClean="0">
                <a:latin typeface="Arial Narrow" pitchFamily="34" charset="0"/>
              </a:rPr>
              <a:t>Responding to 2 developmental needs from the needs identification processes </a:t>
            </a:r>
          </a:p>
          <a:p>
            <a:endParaRPr lang="en-ZA" sz="1800" dirty="0" smtClean="0"/>
          </a:p>
          <a:p>
            <a:endParaRPr lang="en-ZA" sz="1800" dirty="0" smtClean="0"/>
          </a:p>
          <a:p>
            <a:endParaRPr lang="en-ZA" sz="1800" dirty="0"/>
          </a:p>
        </p:txBody>
      </p:sp>
      <p:sp>
        <p:nvSpPr>
          <p:cNvPr id="4" name="Slide Number Placeholder 3"/>
          <p:cNvSpPr>
            <a:spLocks noGrp="1"/>
          </p:cNvSpPr>
          <p:nvPr>
            <p:ph type="sldNum" sz="quarter" idx="12"/>
          </p:nvPr>
        </p:nvSpPr>
        <p:spPr/>
        <p:txBody>
          <a:bodyPr/>
          <a:lstStyle/>
          <a:p>
            <a:fld id="{F47B570B-0841-44FC-A501-AA78555BD9AC}" type="slidenum">
              <a:rPr lang="en-ZA" smtClean="0"/>
              <a:pPr/>
              <a:t>13</a:t>
            </a:fld>
            <a:endParaRPr lang="en-ZA" dirty="0"/>
          </a:p>
        </p:txBody>
      </p:sp>
    </p:spTree>
    <p:extLst>
      <p:ext uri="{BB962C8B-B14F-4D97-AF65-F5344CB8AC3E}">
        <p14:creationId xmlns="" xmlns:p14="http://schemas.microsoft.com/office/powerpoint/2010/main" val="527661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p:spPr>
        <p:txBody>
          <a:bodyPr>
            <a:normAutofit fontScale="90000"/>
          </a:bodyPr>
          <a:lstStyle/>
          <a:p>
            <a:r>
              <a:rPr lang="en-ZA" sz="2800" b="1" dirty="0" smtClean="0"/>
              <a:t>EXAMPLES OF WHAT COUNTS AS PD ACTIVITY / PROGRAMME – TYPE 2 (School-Led/Initiated)</a:t>
            </a:r>
            <a:br>
              <a:rPr lang="en-ZA" sz="2800" b="1" dirty="0" smtClean="0"/>
            </a:br>
            <a:r>
              <a:rPr lang="en-ZA" sz="2800" b="1" dirty="0" smtClean="0"/>
              <a:t>Collective, School-Based and School-Focused Professional Development, Professional Collaboration, Collegiality</a:t>
            </a:r>
            <a:br>
              <a:rPr lang="en-ZA" sz="2800" b="1" dirty="0" smtClean="0"/>
            </a:br>
            <a:endParaRPr lang="en-ZA" sz="2800" b="1" dirty="0"/>
          </a:p>
        </p:txBody>
      </p:sp>
      <p:sp>
        <p:nvSpPr>
          <p:cNvPr id="5" name="Content Placeholder 4"/>
          <p:cNvSpPr>
            <a:spLocks noGrp="1"/>
          </p:cNvSpPr>
          <p:nvPr>
            <p:ph idx="1"/>
          </p:nvPr>
        </p:nvSpPr>
        <p:spPr>
          <a:xfrm>
            <a:off x="395536" y="1772816"/>
            <a:ext cx="8229600" cy="4525963"/>
          </a:xfrm>
        </p:spPr>
        <p:txBody>
          <a:bodyPr>
            <a:normAutofit fontScale="77500" lnSpcReduction="20000"/>
          </a:bodyPr>
          <a:lstStyle/>
          <a:p>
            <a:pPr lvl="0"/>
            <a:r>
              <a:rPr lang="en-ZA" sz="2800" dirty="0" smtClean="0"/>
              <a:t>School Meetings (initiated at school level and led by different role players – </a:t>
            </a:r>
            <a:r>
              <a:rPr lang="en-ZA" sz="2800" b="1" dirty="0" smtClean="0"/>
              <a:t>excluding the Provincial Education Departments / Districts and Circuits</a:t>
            </a:r>
            <a:r>
              <a:rPr lang="en-ZA" sz="2800" dirty="0" smtClean="0"/>
              <a:t>)</a:t>
            </a:r>
          </a:p>
          <a:p>
            <a:r>
              <a:rPr lang="en-GB" sz="2800" dirty="0" smtClean="0"/>
              <a:t>School Workshops / Development and Support Sessions </a:t>
            </a:r>
          </a:p>
          <a:p>
            <a:r>
              <a:rPr lang="en-GB" sz="2800" dirty="0" smtClean="0"/>
              <a:t>School Seminars / mini conferences </a:t>
            </a:r>
          </a:p>
          <a:p>
            <a:r>
              <a:rPr lang="en-ZA" sz="2800" dirty="0" smtClean="0"/>
              <a:t>School Community Action Research </a:t>
            </a:r>
          </a:p>
          <a:p>
            <a:r>
              <a:rPr lang="en-ZA" sz="2800" dirty="0" smtClean="0"/>
              <a:t>School projects</a:t>
            </a:r>
          </a:p>
          <a:p>
            <a:r>
              <a:rPr lang="en-ZA" sz="2800" dirty="0" smtClean="0"/>
              <a:t>Achieving two school developmental needs (</a:t>
            </a:r>
            <a:r>
              <a:rPr lang="en-ZA" sz="2800" dirty="0" err="1" smtClean="0"/>
              <a:t>e.g</a:t>
            </a:r>
            <a:r>
              <a:rPr lang="en-ZA" sz="2800" dirty="0" smtClean="0"/>
              <a:t> through SIP, APIP)</a:t>
            </a:r>
          </a:p>
          <a:p>
            <a:r>
              <a:rPr lang="en-ZA" sz="2800" dirty="0" smtClean="0"/>
              <a:t>School Twinning / Networks</a:t>
            </a:r>
          </a:p>
          <a:p>
            <a:r>
              <a:rPr lang="en-ZA" sz="2800" dirty="0" smtClean="0"/>
              <a:t>Responding to school results (ANA/NSC) diagnostic reports</a:t>
            </a:r>
          </a:p>
          <a:p>
            <a:r>
              <a:rPr lang="en-ZA" sz="2800" dirty="0" smtClean="0"/>
              <a:t>PLCs at school level</a:t>
            </a:r>
          </a:p>
          <a:p>
            <a:r>
              <a:rPr lang="en-ZA" sz="2800" dirty="0" smtClean="0"/>
              <a:t>Subject Cluster Meetings </a:t>
            </a:r>
          </a:p>
          <a:p>
            <a:pPr>
              <a:buNone/>
            </a:pPr>
            <a:endParaRPr lang="en-ZA" dirty="0"/>
          </a:p>
        </p:txBody>
      </p:sp>
      <p:sp>
        <p:nvSpPr>
          <p:cNvPr id="4" name="Slide Number Placeholder 3"/>
          <p:cNvSpPr>
            <a:spLocks noGrp="1"/>
          </p:cNvSpPr>
          <p:nvPr>
            <p:ph type="sldNum" sz="quarter" idx="12"/>
          </p:nvPr>
        </p:nvSpPr>
        <p:spPr/>
        <p:txBody>
          <a:bodyPr/>
          <a:lstStyle/>
          <a:p>
            <a:fld id="{F47B570B-0841-44FC-A501-AA78555BD9AC}" type="slidenum">
              <a:rPr lang="en-ZA" smtClean="0"/>
              <a:pPr/>
              <a:t>14</a:t>
            </a:fld>
            <a:endParaRPr lang="en-ZA" dirty="0"/>
          </a:p>
        </p:txBody>
      </p:sp>
    </p:spTree>
    <p:extLst>
      <p:ext uri="{BB962C8B-B14F-4D97-AF65-F5344CB8AC3E}">
        <p14:creationId xmlns="" xmlns:p14="http://schemas.microsoft.com/office/powerpoint/2010/main" val="3779052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en-ZA" sz="2800" b="1" dirty="0" smtClean="0"/>
              <a:t>EXAMPLES OF WHAT COUNTS AS PD ACTIVITY / PROGRAMME – TYPE 3 (Employer-Led / Other Provider-Led)</a:t>
            </a:r>
            <a:br>
              <a:rPr lang="en-ZA" sz="2800" b="1" dirty="0" smtClean="0"/>
            </a:br>
            <a:endParaRPr lang="en-ZA" sz="2800" b="1" dirty="0">
              <a:solidFill>
                <a:srgbClr val="FF0000"/>
              </a:solidFill>
            </a:endParaRPr>
          </a:p>
        </p:txBody>
      </p:sp>
      <p:sp>
        <p:nvSpPr>
          <p:cNvPr id="5" name="Content Placeholder 4"/>
          <p:cNvSpPr>
            <a:spLocks noGrp="1"/>
          </p:cNvSpPr>
          <p:nvPr>
            <p:ph sz="half" idx="1"/>
          </p:nvPr>
        </p:nvSpPr>
        <p:spPr>
          <a:xfrm>
            <a:off x="0" y="764704"/>
            <a:ext cx="4254624" cy="4525963"/>
          </a:xfrm>
        </p:spPr>
        <p:txBody>
          <a:bodyPr>
            <a:noAutofit/>
          </a:bodyPr>
          <a:lstStyle/>
          <a:p>
            <a:pPr>
              <a:buNone/>
            </a:pPr>
            <a:r>
              <a:rPr lang="en-ZA" sz="1800" b="1" dirty="0" smtClean="0"/>
              <a:t>OTHER PROVIDERS:</a:t>
            </a:r>
          </a:p>
          <a:p>
            <a:pPr lvl="1"/>
            <a:r>
              <a:rPr lang="en-ZA" sz="1600" dirty="0" smtClean="0"/>
              <a:t>Teacher Unions</a:t>
            </a:r>
          </a:p>
          <a:p>
            <a:pPr lvl="1"/>
            <a:r>
              <a:rPr lang="en-ZA" sz="1600" dirty="0" smtClean="0"/>
              <a:t>Higher Education Institutions</a:t>
            </a:r>
          </a:p>
          <a:p>
            <a:pPr lvl="1"/>
            <a:r>
              <a:rPr lang="en-ZA" sz="1600" dirty="0" smtClean="0"/>
              <a:t>Private Providers</a:t>
            </a:r>
          </a:p>
          <a:p>
            <a:pPr lvl="1"/>
            <a:r>
              <a:rPr lang="en-ZA" sz="1600" dirty="0" smtClean="0"/>
              <a:t>NGOs / Community-Based Organisations / Faith-Based Organisations</a:t>
            </a:r>
          </a:p>
          <a:p>
            <a:pPr lvl="1"/>
            <a:r>
              <a:rPr lang="en-ZA" sz="1600" dirty="0" smtClean="0"/>
              <a:t>Other Government Departments</a:t>
            </a:r>
          </a:p>
          <a:p>
            <a:pPr lvl="1"/>
            <a:r>
              <a:rPr lang="en-ZA" sz="1600" dirty="0" smtClean="0"/>
              <a:t>Professional Associations</a:t>
            </a:r>
          </a:p>
          <a:p>
            <a:r>
              <a:rPr lang="en-ZA" sz="1600" b="1" dirty="0" smtClean="0"/>
              <a:t>Approved Providers’ Endorsed Programmes / Activities from the SACE database or catalogue</a:t>
            </a:r>
          </a:p>
          <a:p>
            <a:pPr lvl="1"/>
            <a:r>
              <a:rPr lang="en-ZA" sz="1600" dirty="0" smtClean="0"/>
              <a:t>workshops, </a:t>
            </a:r>
          </a:p>
          <a:p>
            <a:pPr lvl="1"/>
            <a:r>
              <a:rPr lang="en-ZA" sz="1600" dirty="0" smtClean="0"/>
              <a:t>short courses/skills programmes, </a:t>
            </a:r>
          </a:p>
          <a:p>
            <a:pPr lvl="1"/>
            <a:r>
              <a:rPr lang="en-ZA" sz="1600" dirty="0" smtClean="0"/>
              <a:t>full qualifications, </a:t>
            </a:r>
          </a:p>
          <a:p>
            <a:pPr lvl="1"/>
            <a:r>
              <a:rPr lang="en-ZA" sz="1600" dirty="0" smtClean="0"/>
              <a:t>online programmes, </a:t>
            </a:r>
          </a:p>
          <a:p>
            <a:pPr lvl="1"/>
            <a:r>
              <a:rPr lang="en-ZA" sz="1600" dirty="0" smtClean="0"/>
              <a:t>unit standard-based part qualifications)</a:t>
            </a:r>
          </a:p>
        </p:txBody>
      </p:sp>
      <p:sp>
        <p:nvSpPr>
          <p:cNvPr id="6" name="Content Placeholder 5"/>
          <p:cNvSpPr>
            <a:spLocks noGrp="1"/>
          </p:cNvSpPr>
          <p:nvPr>
            <p:ph sz="half" idx="2"/>
          </p:nvPr>
        </p:nvSpPr>
        <p:spPr>
          <a:xfrm>
            <a:off x="4211960" y="764704"/>
            <a:ext cx="4752528" cy="7301408"/>
          </a:xfrm>
        </p:spPr>
        <p:txBody>
          <a:bodyPr/>
          <a:lstStyle/>
          <a:p>
            <a:pPr>
              <a:buNone/>
            </a:pPr>
            <a:r>
              <a:rPr lang="en-ZA" sz="1800" b="1" dirty="0" smtClean="0"/>
              <a:t>EMPLOYER-LED : : (DIP, PIP, National Priorities, Sector Priorities)</a:t>
            </a:r>
          </a:p>
          <a:p>
            <a:pPr lvl="1"/>
            <a:r>
              <a:rPr lang="en-ZA" sz="1600" dirty="0" smtClean="0"/>
              <a:t>Provincial Education Departments </a:t>
            </a:r>
            <a:r>
              <a:rPr lang="en-ZA" sz="1600" b="1" dirty="0" smtClean="0"/>
              <a:t>(Including Districts, Circuits, PTDIs/MASTEC, DTDCs</a:t>
            </a:r>
            <a:r>
              <a:rPr lang="en-ZA" sz="1600" dirty="0" smtClean="0"/>
              <a:t>) </a:t>
            </a:r>
          </a:p>
          <a:p>
            <a:pPr lvl="1"/>
            <a:r>
              <a:rPr lang="en-ZA" sz="1600" dirty="0" smtClean="0"/>
              <a:t>SGB Associations</a:t>
            </a:r>
          </a:p>
          <a:p>
            <a:pPr lvl="1"/>
            <a:r>
              <a:rPr lang="en-ZA" sz="1600" dirty="0" smtClean="0"/>
              <a:t>Independent Schools Associations / Groups / Boards)</a:t>
            </a:r>
          </a:p>
          <a:p>
            <a:r>
              <a:rPr lang="en-ZA" sz="1600" b="1" dirty="0" smtClean="0"/>
              <a:t>Employer – Led PD Activities</a:t>
            </a:r>
          </a:p>
          <a:p>
            <a:pPr lvl="1"/>
            <a:r>
              <a:rPr lang="en-ZA" sz="1600" dirty="0" smtClean="0"/>
              <a:t>Meetings</a:t>
            </a:r>
          </a:p>
          <a:p>
            <a:pPr lvl="1"/>
            <a:r>
              <a:rPr lang="en-ZA" sz="1600" dirty="0" smtClean="0"/>
              <a:t>Workshops</a:t>
            </a:r>
          </a:p>
          <a:p>
            <a:pPr lvl="1"/>
            <a:r>
              <a:rPr lang="en-ZA" sz="1600" dirty="0" smtClean="0"/>
              <a:t>Subject Committee</a:t>
            </a:r>
          </a:p>
          <a:p>
            <a:pPr lvl="1"/>
            <a:r>
              <a:rPr lang="en-ZA" sz="1600" dirty="0" smtClean="0"/>
              <a:t>Facilitating Workshop/Training Sessions (e.g. Lead Teachers)</a:t>
            </a:r>
          </a:p>
          <a:p>
            <a:pPr lvl="1"/>
            <a:r>
              <a:rPr lang="en-ZA" sz="1600" dirty="0" smtClean="0"/>
              <a:t>Self Diagnostic Assessment</a:t>
            </a:r>
          </a:p>
          <a:p>
            <a:pPr lvl="1"/>
            <a:r>
              <a:rPr lang="en-ZA" sz="1600" dirty="0" smtClean="0"/>
              <a:t>Seminars / Conferences</a:t>
            </a:r>
          </a:p>
          <a:p>
            <a:pPr lvl="1"/>
            <a:r>
              <a:rPr lang="en-ZA" sz="1600" dirty="0" smtClean="0"/>
              <a:t>Onsite Support in Schools </a:t>
            </a:r>
          </a:p>
          <a:p>
            <a:pPr lvl="1"/>
            <a:r>
              <a:rPr lang="en-ZA" sz="1600" dirty="0" smtClean="0"/>
              <a:t>Subject Committees</a:t>
            </a:r>
          </a:p>
          <a:p>
            <a:pPr lvl="1"/>
            <a:r>
              <a:rPr lang="en-ZA" sz="1600" dirty="0" smtClean="0"/>
              <a:t>Induction Programmes</a:t>
            </a:r>
          </a:p>
          <a:p>
            <a:pPr lvl="1"/>
            <a:r>
              <a:rPr lang="en-ZA" sz="1600" dirty="0" smtClean="0"/>
              <a:t>Short Courses / Skills Development Programmes </a:t>
            </a:r>
          </a:p>
          <a:p>
            <a:pPr lvl="1"/>
            <a:r>
              <a:rPr lang="en-ZA" sz="1600" dirty="0" smtClean="0"/>
              <a:t>Full qualifications (where funding is offered)</a:t>
            </a:r>
          </a:p>
          <a:p>
            <a:pPr lvl="1"/>
            <a:endParaRPr lang="en-ZA" sz="1600" dirty="0" smtClean="0"/>
          </a:p>
          <a:p>
            <a:pPr lvl="1">
              <a:buNone/>
            </a:pPr>
            <a:endParaRPr lang="en-ZA" sz="1600" dirty="0" smtClean="0"/>
          </a:p>
          <a:p>
            <a:pPr lvl="1"/>
            <a:endParaRPr lang="en-ZA" sz="1600" dirty="0" smtClean="0"/>
          </a:p>
          <a:p>
            <a:endParaRPr lang="en-ZA" sz="1600" dirty="0" smtClean="0"/>
          </a:p>
          <a:p>
            <a:endParaRPr lang="en-ZA" sz="1600" dirty="0" smtClean="0"/>
          </a:p>
          <a:p>
            <a:endParaRPr lang="en-ZA" sz="1600" dirty="0" smtClean="0"/>
          </a:p>
          <a:p>
            <a:endParaRPr lang="en-ZA" dirty="0"/>
          </a:p>
        </p:txBody>
      </p:sp>
      <p:sp>
        <p:nvSpPr>
          <p:cNvPr id="4" name="Slide Number Placeholder 3"/>
          <p:cNvSpPr>
            <a:spLocks noGrp="1"/>
          </p:cNvSpPr>
          <p:nvPr>
            <p:ph type="sldNum" sz="quarter" idx="12"/>
          </p:nvPr>
        </p:nvSpPr>
        <p:spPr/>
        <p:txBody>
          <a:bodyPr/>
          <a:lstStyle/>
          <a:p>
            <a:fld id="{F47B570B-0841-44FC-A501-AA78555BD9AC}" type="slidenum">
              <a:rPr lang="en-ZA" smtClean="0"/>
              <a:pPr/>
              <a:t>15</a:t>
            </a:fld>
            <a:endParaRPr lang="en-ZA" dirty="0"/>
          </a:p>
        </p:txBody>
      </p:sp>
    </p:spTree>
    <p:extLst>
      <p:ext uri="{BB962C8B-B14F-4D97-AF65-F5344CB8AC3E}">
        <p14:creationId xmlns="" xmlns:p14="http://schemas.microsoft.com/office/powerpoint/2010/main" val="4122594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54ADB08D-A3D4-4E40-BCBE-6A8B17FAEAFD}" type="slidenum">
              <a:rPr lang="en-GB" smtClean="0"/>
              <a:pPr/>
              <a:t>16</a:t>
            </a:fld>
            <a:endParaRPr lang="en-GB" smtClean="0"/>
          </a:p>
        </p:txBody>
      </p:sp>
      <p:sp>
        <p:nvSpPr>
          <p:cNvPr id="23555" name="Rectangle 2"/>
          <p:cNvSpPr>
            <a:spLocks noGrp="1" noChangeArrowheads="1"/>
          </p:cNvSpPr>
          <p:nvPr>
            <p:ph type="title"/>
          </p:nvPr>
        </p:nvSpPr>
        <p:spPr>
          <a:xfrm>
            <a:off x="395536" y="0"/>
            <a:ext cx="8229600" cy="1143000"/>
          </a:xfrm>
        </p:spPr>
        <p:txBody>
          <a:bodyPr>
            <a:normAutofit fontScale="90000"/>
          </a:bodyPr>
          <a:lstStyle/>
          <a:p>
            <a:pPr eaLnBrk="1" hangingPunct="1"/>
            <a:r>
              <a:rPr lang="en-ZA" sz="4000" b="1" dirty="0" smtClean="0"/>
              <a:t>The Basic Structure of the CPTD System</a:t>
            </a:r>
            <a:endParaRPr lang="en-GB" sz="4000" b="1" dirty="0" smtClean="0"/>
          </a:p>
        </p:txBody>
      </p:sp>
      <p:sp>
        <p:nvSpPr>
          <p:cNvPr id="23556" name="Rectangle 3"/>
          <p:cNvSpPr>
            <a:spLocks noGrp="1" noChangeArrowheads="1"/>
          </p:cNvSpPr>
          <p:nvPr>
            <p:ph type="body" idx="1"/>
          </p:nvPr>
        </p:nvSpPr>
        <p:spPr>
          <a:xfrm>
            <a:off x="0" y="737320"/>
            <a:ext cx="9144000" cy="6120680"/>
          </a:xfrm>
        </p:spPr>
        <p:style>
          <a:lnRef idx="0">
            <a:scrgbClr r="0" g="0" b="0"/>
          </a:lnRef>
          <a:fillRef idx="1001">
            <a:schemeClr val="lt2"/>
          </a:fillRef>
          <a:effectRef idx="0">
            <a:scrgbClr r="0" g="0" b="0"/>
          </a:effectRef>
          <a:fontRef idx="major"/>
        </p:style>
        <p:txBody>
          <a:bodyPr>
            <a:normAutofit fontScale="92500" lnSpcReduction="10000"/>
          </a:bodyPr>
          <a:lstStyle/>
          <a:p>
            <a:pPr eaLnBrk="1" hangingPunct="1">
              <a:lnSpc>
                <a:spcPct val="90000"/>
              </a:lnSpc>
            </a:pPr>
            <a:r>
              <a:rPr lang="en-ZA" dirty="0" smtClean="0"/>
              <a:t>Educators have to earn their Professional Development Points from each of the three types of Professional Development Activities</a:t>
            </a:r>
          </a:p>
          <a:p>
            <a:pPr>
              <a:lnSpc>
                <a:spcPct val="90000"/>
              </a:lnSpc>
            </a:pPr>
            <a:r>
              <a:rPr lang="en-ZA" dirty="0" smtClean="0"/>
              <a:t>Each educator will be expected to achieve </a:t>
            </a:r>
            <a:r>
              <a:rPr lang="en-ZA" b="1" dirty="0" smtClean="0"/>
              <a:t>150 PD points on their PD points Account in every three year cycle.</a:t>
            </a:r>
          </a:p>
          <a:p>
            <a:r>
              <a:rPr lang="en-ZA" dirty="0" smtClean="0"/>
              <a:t>SACE will issue a </a:t>
            </a:r>
            <a:r>
              <a:rPr lang="en-ZA" b="1" dirty="0" smtClean="0"/>
              <a:t>Certificate of Achievement to each educator who achieves the 150 PD points within the three years as follows:</a:t>
            </a:r>
          </a:p>
          <a:p>
            <a:pPr lvl="1"/>
            <a:r>
              <a:rPr lang="en-ZA" b="1" dirty="0" smtClean="0"/>
              <a:t>Bronze Certificate of Achievement </a:t>
            </a:r>
            <a:r>
              <a:rPr lang="en-ZA" dirty="0" smtClean="0"/>
              <a:t>to each educator who achieves </a:t>
            </a:r>
            <a:r>
              <a:rPr lang="en-ZA" b="1" dirty="0" smtClean="0"/>
              <a:t>150 - 199 PD points </a:t>
            </a:r>
            <a:r>
              <a:rPr lang="en-ZA" dirty="0" smtClean="0"/>
              <a:t>within the three years.</a:t>
            </a:r>
          </a:p>
          <a:p>
            <a:pPr lvl="1"/>
            <a:r>
              <a:rPr lang="en-ZA" b="1" dirty="0" smtClean="0"/>
              <a:t>A Silver Certificate of Achievement </a:t>
            </a:r>
            <a:r>
              <a:rPr lang="en-ZA" dirty="0" smtClean="0"/>
              <a:t>to each educator who achieves </a:t>
            </a:r>
            <a:r>
              <a:rPr lang="en-ZA" b="1" dirty="0" smtClean="0"/>
              <a:t>200 to 299 PD points</a:t>
            </a:r>
            <a:r>
              <a:rPr lang="en-ZA" dirty="0" smtClean="0"/>
              <a:t> within the three years.</a:t>
            </a:r>
          </a:p>
          <a:p>
            <a:pPr lvl="1"/>
            <a:r>
              <a:rPr lang="en-ZA" b="1" dirty="0" smtClean="0"/>
              <a:t>A Gold Certificate of Achievement </a:t>
            </a:r>
            <a:r>
              <a:rPr lang="en-ZA" dirty="0" smtClean="0"/>
              <a:t>to each educator who achieves </a:t>
            </a:r>
            <a:r>
              <a:rPr lang="en-ZA" b="1" dirty="0" smtClean="0"/>
              <a:t>300 and above PD points</a:t>
            </a:r>
            <a:r>
              <a:rPr lang="en-ZA" dirty="0" smtClean="0"/>
              <a:t> within the three years</a:t>
            </a:r>
            <a:r>
              <a:rPr lang="en-ZA" b="1" dirty="0" smtClean="0"/>
              <a:t>.</a:t>
            </a:r>
            <a:endParaRPr lang="en-ZA" dirty="0" smtClean="0"/>
          </a:p>
          <a:p>
            <a:endParaRPr lang="en-ZA" dirty="0" smtClean="0"/>
          </a:p>
          <a:p>
            <a:pPr>
              <a:lnSpc>
                <a:spcPct val="90000"/>
              </a:lnSpc>
            </a:pPr>
            <a:endParaRPr lang="en-ZA" dirty="0" smtClean="0"/>
          </a:p>
          <a:p>
            <a:pPr eaLnBrk="1" hangingPunct="1">
              <a:lnSpc>
                <a:spcPct val="90000"/>
              </a:lnSpc>
            </a:pPr>
            <a:endParaRPr lang="en-ZA" dirty="0" smtClean="0"/>
          </a:p>
          <a:p>
            <a:pPr eaLnBrk="1" hangingPunct="1">
              <a:lnSpc>
                <a:spcPct val="90000"/>
              </a:lnSpc>
            </a:pPr>
            <a:endParaRPr lang="en-GB" sz="2400" dirty="0" smtClean="0"/>
          </a:p>
        </p:txBody>
      </p:sp>
      <p:pic>
        <p:nvPicPr>
          <p:cNvPr id="5" name="Picture 3" descr="../../../My%20Documents/Logos/SACE%20Logo%20col.jpg"/>
          <p:cNvPicPr>
            <a:picLocks noChangeAspect="1" noChangeArrowheads="1"/>
          </p:cNvPicPr>
          <p:nvPr/>
        </p:nvPicPr>
        <p:blipFill>
          <a:blip r:embed="rId2" r:link="rId3" cstate="print"/>
          <a:srcRect/>
          <a:stretch>
            <a:fillRect/>
          </a:stretch>
        </p:blipFill>
        <p:spPr bwMode="auto">
          <a:xfrm>
            <a:off x="8460432" y="0"/>
            <a:ext cx="492053" cy="521296"/>
          </a:xfrm>
          <a:prstGeom prst="rect">
            <a:avLst/>
          </a:prstGeom>
          <a:noFill/>
          <a:ln w="6350">
            <a:solidFill>
              <a:srgbClr val="000000"/>
            </a:solid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08920"/>
            <a:ext cx="8229600" cy="1143000"/>
          </a:xfrm>
        </p:spPr>
        <p:txBody>
          <a:bodyPr>
            <a:normAutofit/>
          </a:bodyPr>
          <a:lstStyle/>
          <a:p>
            <a:r>
              <a:rPr lang="en-ZA" b="1" dirty="0" smtClean="0"/>
              <a:t>CPTD SYSTEM TARGET AUDIENCE</a:t>
            </a:r>
            <a:endParaRPr lang="en-ZA" b="1" dirty="0"/>
          </a:p>
        </p:txBody>
      </p:sp>
      <p:pic>
        <p:nvPicPr>
          <p:cNvPr id="5" name="Picture 2"/>
          <p:cNvPicPr>
            <a:picLocks noChangeAspect="1" noChangeArrowheads="1"/>
          </p:cNvPicPr>
          <p:nvPr/>
        </p:nvPicPr>
        <p:blipFill>
          <a:blip r:embed="rId2" cstate="print"/>
          <a:srcRect/>
          <a:stretch>
            <a:fillRect/>
          </a:stretch>
        </p:blipFill>
        <p:spPr bwMode="auto">
          <a:xfrm>
            <a:off x="3491880" y="491610"/>
            <a:ext cx="1872208" cy="185727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353D390-506B-4502-A2D3-DCED954D90F6}" type="slidenum">
              <a:rPr lang="en-ZA" smtClean="0"/>
              <a:pPr/>
              <a:t>17</a:t>
            </a:fld>
            <a:endParaRPr lang="en-ZA"/>
          </a:p>
        </p:txBody>
      </p:sp>
    </p:spTree>
    <p:extLst>
      <p:ext uri="{BB962C8B-B14F-4D97-AF65-F5344CB8AC3E}">
        <p14:creationId xmlns="" xmlns:p14="http://schemas.microsoft.com/office/powerpoint/2010/main" val="339084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7544" y="-315416"/>
            <a:ext cx="8229600" cy="1143000"/>
          </a:xfrm>
        </p:spPr>
        <p:txBody>
          <a:bodyPr/>
          <a:lstStyle/>
          <a:p>
            <a:r>
              <a:rPr lang="en-ZA" sz="4000" b="1" dirty="0" smtClean="0"/>
              <a:t>CPTD System Target Audience</a:t>
            </a:r>
            <a:endParaRPr lang="en-ZA" sz="4000" dirty="0" smtClean="0"/>
          </a:p>
        </p:txBody>
      </p:sp>
      <p:sp>
        <p:nvSpPr>
          <p:cNvPr id="22531" name="Content Placeholder 2"/>
          <p:cNvSpPr>
            <a:spLocks noGrp="1"/>
          </p:cNvSpPr>
          <p:nvPr>
            <p:ph idx="1"/>
          </p:nvPr>
        </p:nvSpPr>
        <p:spPr>
          <a:xfrm>
            <a:off x="179512" y="548680"/>
            <a:ext cx="8784976" cy="6120680"/>
          </a:xfrm>
        </p:spPr>
        <p:style>
          <a:lnRef idx="2">
            <a:schemeClr val="accent1"/>
          </a:lnRef>
          <a:fillRef idx="1">
            <a:schemeClr val="lt1"/>
          </a:fillRef>
          <a:effectRef idx="0">
            <a:schemeClr val="accent1"/>
          </a:effectRef>
          <a:fontRef idx="minor">
            <a:schemeClr val="dk1"/>
          </a:fontRef>
        </p:style>
        <p:txBody>
          <a:bodyPr>
            <a:noAutofit/>
          </a:bodyPr>
          <a:lstStyle/>
          <a:p>
            <a:r>
              <a:rPr lang="en-ZA" sz="2400" dirty="0" smtClean="0"/>
              <a:t>In terms of the NPFTED (2007) the CPTD Management System will be made available to all school-based educators </a:t>
            </a:r>
            <a:r>
              <a:rPr lang="en-ZA" sz="2400" b="1" dirty="0" smtClean="0"/>
              <a:t>(principals, deputy principals, </a:t>
            </a:r>
            <a:r>
              <a:rPr lang="en-ZA" sz="2400" b="1" dirty="0" err="1" smtClean="0"/>
              <a:t>HoDs</a:t>
            </a:r>
            <a:r>
              <a:rPr lang="en-ZA" sz="2400" b="1" dirty="0" smtClean="0"/>
              <a:t>, teachers / Grade R to 12 in schooling</a:t>
            </a:r>
            <a:r>
              <a:rPr lang="en-ZA" sz="2400" dirty="0" smtClean="0"/>
              <a:t>) whether:</a:t>
            </a:r>
          </a:p>
          <a:p>
            <a:pPr lvl="1"/>
            <a:r>
              <a:rPr lang="en-ZA" sz="2400" dirty="0" smtClean="0"/>
              <a:t>state-employed, </a:t>
            </a:r>
          </a:p>
          <a:p>
            <a:pPr lvl="1"/>
            <a:r>
              <a:rPr lang="en-ZA" sz="2400" dirty="0" smtClean="0"/>
              <a:t>employed by School Governing Bodies, or</a:t>
            </a:r>
          </a:p>
          <a:p>
            <a:pPr lvl="1"/>
            <a:r>
              <a:rPr lang="en-ZA" sz="2400" dirty="0" smtClean="0"/>
              <a:t>employed by independent schools</a:t>
            </a:r>
          </a:p>
          <a:p>
            <a:r>
              <a:rPr lang="en-ZA" sz="2400" dirty="0" smtClean="0"/>
              <a:t>From 2015 onwards, SACE will include the final year student teachers in the CPTD system orientation and sign-up process</a:t>
            </a:r>
          </a:p>
          <a:p>
            <a:r>
              <a:rPr lang="en-ZA" sz="2400" dirty="0" smtClean="0"/>
              <a:t>It is important to note that the CPTD-IS is being refined to accommodate them for two reasons:</a:t>
            </a:r>
          </a:p>
          <a:p>
            <a:pPr lvl="1"/>
            <a:r>
              <a:rPr lang="en-ZA" sz="2000" dirty="0" smtClean="0"/>
              <a:t>They do not have schools as yet, and one need a school to continue with the online sign-up process in particular</a:t>
            </a:r>
          </a:p>
          <a:p>
            <a:pPr lvl="1"/>
            <a:r>
              <a:rPr lang="en-ZA" sz="2000" dirty="0" smtClean="0"/>
              <a:t>Most of them have provisional registration numbers. The system will allow them to use their provisional numbers and update them upon receipt of the SACE full registration status</a:t>
            </a:r>
          </a:p>
        </p:txBody>
      </p:sp>
      <p:sp>
        <p:nvSpPr>
          <p:cNvPr id="22532" name="Slide Number Placeholder 3"/>
          <p:cNvSpPr>
            <a:spLocks noGrp="1"/>
          </p:cNvSpPr>
          <p:nvPr>
            <p:ph type="sldNum" sz="quarter" idx="12"/>
          </p:nvPr>
        </p:nvSpPr>
        <p:spPr>
          <a:noFill/>
        </p:spPr>
        <p:txBody>
          <a:bodyPr/>
          <a:lstStyle/>
          <a:p>
            <a:fld id="{E0B3A83C-0B39-4A21-8E7D-2B40E3228592}" type="slidenum">
              <a:rPr lang="en-GB" smtClean="0"/>
              <a:pPr/>
              <a:t>18</a:t>
            </a:fld>
            <a:endParaRPr lang="en-GB" smtClean="0"/>
          </a:p>
        </p:txBody>
      </p:sp>
    </p:spTree>
    <p:extLst>
      <p:ext uri="{BB962C8B-B14F-4D97-AF65-F5344CB8AC3E}">
        <p14:creationId xmlns="" xmlns:p14="http://schemas.microsoft.com/office/powerpoint/2010/main" val="1468005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87424"/>
            <a:ext cx="8229600" cy="1143000"/>
          </a:xfrm>
        </p:spPr>
        <p:txBody>
          <a:bodyPr>
            <a:normAutofit/>
          </a:bodyPr>
          <a:lstStyle/>
          <a:p>
            <a:r>
              <a:rPr lang="en-ZA" sz="3600" b="1" dirty="0" smtClean="0"/>
              <a:t>CPTD System Target Audience..</a:t>
            </a:r>
            <a:endParaRPr lang="en-ZA" sz="3600" dirty="0"/>
          </a:p>
        </p:txBody>
      </p:sp>
      <p:sp>
        <p:nvSpPr>
          <p:cNvPr id="3" name="Content Placeholder 2"/>
          <p:cNvSpPr>
            <a:spLocks noGrp="1"/>
          </p:cNvSpPr>
          <p:nvPr>
            <p:ph idx="1"/>
          </p:nvPr>
        </p:nvSpPr>
        <p:spPr>
          <a:xfrm>
            <a:off x="251520" y="332656"/>
            <a:ext cx="8568952" cy="5760640"/>
          </a:xfrm>
        </p:spPr>
        <p:txBody>
          <a:bodyPr>
            <a:noAutofit/>
          </a:bodyPr>
          <a:lstStyle/>
          <a:p>
            <a:r>
              <a:rPr lang="en-ZA" sz="2000" dirty="0" smtClean="0"/>
              <a:t>The CPTD system is not applicable to the </a:t>
            </a:r>
          </a:p>
          <a:p>
            <a:pPr lvl="1"/>
            <a:r>
              <a:rPr lang="en-ZA" sz="1800" dirty="0" smtClean="0"/>
              <a:t>ECD Practitioners </a:t>
            </a:r>
          </a:p>
          <a:p>
            <a:pPr lvl="1"/>
            <a:r>
              <a:rPr lang="en-ZA" sz="1800" dirty="0" smtClean="0"/>
              <a:t>AET Practitioners, </a:t>
            </a:r>
          </a:p>
          <a:p>
            <a:pPr lvl="1"/>
            <a:r>
              <a:rPr lang="en-ZA" sz="1800" dirty="0" smtClean="0"/>
              <a:t>FET College Lectures</a:t>
            </a:r>
          </a:p>
          <a:p>
            <a:pPr lvl="1"/>
            <a:r>
              <a:rPr lang="en-ZA" sz="1800" dirty="0" smtClean="0"/>
              <a:t>Teachers relieving others or occupying a position for less than 12 months</a:t>
            </a:r>
          </a:p>
          <a:p>
            <a:r>
              <a:rPr lang="en-ZA" sz="2400" b="1" dirty="0" smtClean="0"/>
              <a:t>What about the Therapists and Psychologists in Schools?</a:t>
            </a:r>
          </a:p>
          <a:p>
            <a:pPr lvl="1"/>
            <a:r>
              <a:rPr lang="en-ZA" sz="1800" b="1" dirty="0" smtClean="0"/>
              <a:t>The Therapists and Psychologists belong to the Health Professions Council of South Africa as professionals</a:t>
            </a:r>
          </a:p>
          <a:p>
            <a:pPr lvl="1"/>
            <a:r>
              <a:rPr lang="en-ZA" sz="1800" b="1" dirty="0" smtClean="0"/>
              <a:t>They also register with SACE by virtue of them working in schools with our children</a:t>
            </a:r>
          </a:p>
          <a:p>
            <a:pPr lvl="1"/>
            <a:r>
              <a:rPr lang="en-ZA" sz="1800" b="1" dirty="0" smtClean="0"/>
              <a:t>They have their own CPD system with 1 year cycle and have to earn 60 points in that cycle</a:t>
            </a:r>
          </a:p>
          <a:p>
            <a:pPr lvl="1"/>
            <a:r>
              <a:rPr lang="en-ZA" sz="1800" b="1" dirty="0" smtClean="0"/>
              <a:t>SACE started a process of engaging the HPCSA on this matter for purposes of collaboration and minimising duplication in terms of reporting. The discussions are at early stages.</a:t>
            </a:r>
          </a:p>
          <a:p>
            <a:pPr lvl="1"/>
            <a:r>
              <a:rPr lang="en-ZA" sz="1800" b="1" dirty="0" smtClean="0"/>
              <a:t>In the light of this, SACE requires that Therapists and Psychologists in schools sign-up for participation in the CPTD Management System from 2015 onwards</a:t>
            </a:r>
          </a:p>
          <a:p>
            <a:pPr lvl="1"/>
            <a:r>
              <a:rPr lang="en-ZA" sz="1800" b="1" dirty="0" smtClean="0"/>
              <a:t>SACE will continue its engagements and provide the therapists with direction on recording and reporting their participation in PD activities and points earned at a later stage</a:t>
            </a:r>
          </a:p>
          <a:p>
            <a:endParaRPr lang="en-ZA" sz="1800"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19</a:t>
            </a:fld>
            <a:endParaRPr lang="en-ZA"/>
          </a:p>
        </p:txBody>
      </p:sp>
    </p:spTree>
    <p:extLst>
      <p:ext uri="{BB962C8B-B14F-4D97-AF65-F5344CB8AC3E}">
        <p14:creationId xmlns="" xmlns:p14="http://schemas.microsoft.com/office/powerpoint/2010/main" val="1836938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29600" cy="1143000"/>
          </a:xfrm>
        </p:spPr>
        <p:txBody>
          <a:bodyPr/>
          <a:lstStyle/>
          <a:p>
            <a:r>
              <a:rPr lang="en-ZA" b="1" dirty="0" smtClean="0"/>
              <a:t>Content Overview</a:t>
            </a:r>
            <a:endParaRPr lang="en-ZA" b="1" dirty="0"/>
          </a:p>
        </p:txBody>
      </p:sp>
      <p:sp>
        <p:nvSpPr>
          <p:cNvPr id="3" name="Content Placeholder 2"/>
          <p:cNvSpPr>
            <a:spLocks noGrp="1"/>
          </p:cNvSpPr>
          <p:nvPr>
            <p:ph idx="1"/>
          </p:nvPr>
        </p:nvSpPr>
        <p:spPr>
          <a:xfrm>
            <a:off x="467544" y="836712"/>
            <a:ext cx="8229600" cy="5616624"/>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spcBef>
                <a:spcPts val="600"/>
              </a:spcBef>
              <a:buFont typeface="Arial" charset="0"/>
              <a:buNone/>
            </a:pPr>
            <a:r>
              <a:rPr lang="en-ZA" sz="3400" b="1" dirty="0" smtClean="0">
                <a:solidFill>
                  <a:srgbClr val="000000"/>
                </a:solidFill>
              </a:rPr>
              <a:t>Section 1:	</a:t>
            </a:r>
            <a:r>
              <a:rPr lang="en-ZA" sz="3400" dirty="0" smtClean="0">
                <a:solidFill>
                  <a:srgbClr val="000000"/>
                </a:solidFill>
              </a:rPr>
              <a:t>Background (Policy and Legislation Context)</a:t>
            </a:r>
          </a:p>
          <a:p>
            <a:pPr>
              <a:spcBef>
                <a:spcPts val="600"/>
              </a:spcBef>
              <a:buFont typeface="Arial" charset="0"/>
              <a:buNone/>
            </a:pPr>
            <a:endParaRPr lang="en-ZA" sz="3400" b="1" dirty="0" smtClean="0">
              <a:solidFill>
                <a:srgbClr val="000000"/>
              </a:solidFill>
            </a:endParaRPr>
          </a:p>
          <a:p>
            <a:pPr>
              <a:spcBef>
                <a:spcPts val="1800"/>
              </a:spcBef>
              <a:buFont typeface="Arial" charset="0"/>
              <a:buNone/>
            </a:pPr>
            <a:r>
              <a:rPr lang="en-ZA" sz="3400" b="1" dirty="0" smtClean="0">
                <a:solidFill>
                  <a:srgbClr val="000000"/>
                </a:solidFill>
              </a:rPr>
              <a:t>Section 2:	</a:t>
            </a:r>
            <a:r>
              <a:rPr lang="en-ZA" sz="3400" dirty="0" smtClean="0">
                <a:solidFill>
                  <a:srgbClr val="000000"/>
                </a:solidFill>
              </a:rPr>
              <a:t>Continuing Professional Teacher 				Development Management System (CPTD)</a:t>
            </a:r>
          </a:p>
          <a:p>
            <a:pPr>
              <a:spcBef>
                <a:spcPts val="1800"/>
              </a:spcBef>
              <a:buFont typeface="Arial" charset="0"/>
              <a:buNone/>
            </a:pPr>
            <a:endParaRPr lang="en-ZA" sz="3400" b="1" dirty="0" smtClean="0">
              <a:solidFill>
                <a:srgbClr val="000000"/>
              </a:solidFill>
            </a:endParaRPr>
          </a:p>
          <a:p>
            <a:pPr>
              <a:spcBef>
                <a:spcPts val="1800"/>
              </a:spcBef>
              <a:buFont typeface="Arial" charset="0"/>
              <a:buNone/>
            </a:pPr>
            <a:r>
              <a:rPr lang="en-ZA" sz="3400" b="1" dirty="0" smtClean="0">
                <a:solidFill>
                  <a:srgbClr val="000000"/>
                </a:solidFill>
              </a:rPr>
              <a:t>Section 3:	 </a:t>
            </a:r>
            <a:r>
              <a:rPr lang="en-ZA" sz="3400" dirty="0" smtClean="0">
                <a:solidFill>
                  <a:srgbClr val="000000"/>
                </a:solidFill>
              </a:rPr>
              <a:t>National Pilot 2011/2012</a:t>
            </a:r>
          </a:p>
          <a:p>
            <a:pPr>
              <a:spcBef>
                <a:spcPts val="1800"/>
              </a:spcBef>
              <a:buFont typeface="Arial" charset="0"/>
              <a:buNone/>
            </a:pPr>
            <a:endParaRPr lang="en-ZA" sz="3400" b="1" dirty="0" smtClean="0">
              <a:solidFill>
                <a:srgbClr val="000000"/>
              </a:solidFill>
            </a:endParaRPr>
          </a:p>
          <a:p>
            <a:pPr>
              <a:spcBef>
                <a:spcPts val="1800"/>
              </a:spcBef>
              <a:buFont typeface="Arial" charset="0"/>
              <a:buNone/>
            </a:pPr>
            <a:r>
              <a:rPr lang="en-ZA" sz="3400" b="1" dirty="0" smtClean="0">
                <a:solidFill>
                  <a:srgbClr val="000000"/>
                </a:solidFill>
              </a:rPr>
              <a:t>Section 4 :	</a:t>
            </a:r>
            <a:r>
              <a:rPr lang="en-ZA" sz="3400" dirty="0" smtClean="0">
                <a:solidFill>
                  <a:srgbClr val="000000"/>
                </a:solidFill>
              </a:rPr>
              <a:t>Implementation 2015 and Way-Forward</a:t>
            </a:r>
          </a:p>
          <a:p>
            <a:pPr>
              <a:spcBef>
                <a:spcPts val="1800"/>
              </a:spcBef>
              <a:buFont typeface="Arial" charset="0"/>
              <a:buNone/>
            </a:pPr>
            <a:endParaRPr lang="en-ZA" sz="3400" dirty="0" smtClean="0">
              <a:solidFill>
                <a:srgbClr val="000000"/>
              </a:solidFill>
            </a:endParaRPr>
          </a:p>
          <a:p>
            <a:pPr>
              <a:spcBef>
                <a:spcPts val="1800"/>
              </a:spcBef>
              <a:buFont typeface="Arial" charset="0"/>
              <a:buNone/>
            </a:pPr>
            <a:r>
              <a:rPr lang="en-ZA" sz="3400" b="1" dirty="0" smtClean="0">
                <a:solidFill>
                  <a:srgbClr val="000000"/>
                </a:solidFill>
              </a:rPr>
              <a:t>Section 5:	 </a:t>
            </a:r>
            <a:r>
              <a:rPr lang="en-ZA" sz="3400" dirty="0" smtClean="0">
                <a:solidFill>
                  <a:srgbClr val="000000"/>
                </a:solidFill>
              </a:rPr>
              <a:t>Frequently Asked </a:t>
            </a:r>
            <a:r>
              <a:rPr lang="en-ZA" sz="3400" dirty="0">
                <a:solidFill>
                  <a:srgbClr val="000000"/>
                </a:solidFill>
              </a:rPr>
              <a:t>Q</a:t>
            </a:r>
            <a:r>
              <a:rPr lang="en-ZA" sz="3400" dirty="0" smtClean="0">
                <a:solidFill>
                  <a:srgbClr val="000000"/>
                </a:solidFill>
              </a:rPr>
              <a:t>uestions</a:t>
            </a:r>
          </a:p>
          <a:p>
            <a:endParaRPr lang="en-ZA"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2</a:t>
            </a:fld>
            <a:endParaRPr lang="en-Z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3212976"/>
            <a:ext cx="8229600" cy="1143000"/>
          </a:xfrm>
        </p:spPr>
        <p:txBody>
          <a:bodyPr>
            <a:normAutofit fontScale="90000"/>
          </a:bodyPr>
          <a:lstStyle/>
          <a:p>
            <a:r>
              <a:rPr lang="en-ZA" b="1" dirty="0" smtClean="0"/>
              <a:t>WHAT HAPPENS BEFORE YOU START WITH YOUR THREE YEAR CPTD SYSTEM CYCLE?</a:t>
            </a:r>
            <a:endParaRPr lang="en-ZA" b="1" dirty="0"/>
          </a:p>
        </p:txBody>
      </p:sp>
      <p:pic>
        <p:nvPicPr>
          <p:cNvPr id="5" name="Picture 2"/>
          <p:cNvPicPr>
            <a:picLocks noChangeAspect="1" noChangeArrowheads="1"/>
          </p:cNvPicPr>
          <p:nvPr/>
        </p:nvPicPr>
        <p:blipFill>
          <a:blip r:embed="rId2" cstate="print"/>
          <a:srcRect/>
          <a:stretch>
            <a:fillRect/>
          </a:stretch>
        </p:blipFill>
        <p:spPr bwMode="auto">
          <a:xfrm>
            <a:off x="3491880" y="491610"/>
            <a:ext cx="1872208" cy="185727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353D390-506B-4502-A2D3-DCED954D90F6}" type="slidenum">
              <a:rPr lang="en-ZA" smtClean="0"/>
              <a:pPr/>
              <a:t>20</a:t>
            </a:fld>
            <a:endParaRPr lang="en-ZA"/>
          </a:p>
        </p:txBody>
      </p:sp>
    </p:spTree>
    <p:extLst>
      <p:ext uri="{BB962C8B-B14F-4D97-AF65-F5344CB8AC3E}">
        <p14:creationId xmlns="" xmlns:p14="http://schemas.microsoft.com/office/powerpoint/2010/main" val="5525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8597205" cy="559256"/>
          </a:xfrm>
        </p:spPr>
        <p:txBody>
          <a:bodyPr>
            <a:normAutofit fontScale="90000"/>
          </a:bodyPr>
          <a:lstStyle/>
          <a:p>
            <a:r>
              <a:rPr lang="en-ZA" sz="2400" b="1" dirty="0" smtClean="0"/>
              <a:t>SIGNING-UP FOR PARTICIPATION IN THE CPTD MANAGEMENT SYSTEM</a:t>
            </a:r>
            <a:endParaRPr lang="en-ZA" sz="2400" b="1" dirty="0"/>
          </a:p>
        </p:txBody>
      </p:sp>
      <p:sp>
        <p:nvSpPr>
          <p:cNvPr id="8" name="Text Placeholder 7"/>
          <p:cNvSpPr>
            <a:spLocks noGrp="1"/>
          </p:cNvSpPr>
          <p:nvPr>
            <p:ph type="body" sz="quarter" idx="13"/>
          </p:nvPr>
        </p:nvSpPr>
        <p:spPr>
          <a:xfrm>
            <a:off x="179512" y="548680"/>
            <a:ext cx="8640961" cy="564200"/>
          </a:xfrm>
        </p:spPr>
        <p:txBody>
          <a:bodyPr/>
          <a:lstStyle/>
          <a:p>
            <a:r>
              <a:rPr lang="en-ZA" dirty="0" smtClean="0"/>
              <a:t>EACH COHORT MUST SIGN-UP FOR PARTICIPATION IN THE CPTD SYSTEM, A YEAR  BEFORE THEIR THREE YEAR CYCLE STARTS</a:t>
            </a:r>
            <a:endParaRPr lang="en-ZA" dirty="0"/>
          </a:p>
        </p:txBody>
      </p:sp>
      <p:sp>
        <p:nvSpPr>
          <p:cNvPr id="6" name="Content Placeholder 5"/>
          <p:cNvSpPr>
            <a:spLocks noGrp="1"/>
          </p:cNvSpPr>
          <p:nvPr>
            <p:ph type="body" sz="quarter" idx="10"/>
          </p:nvPr>
        </p:nvSpPr>
        <p:spPr>
          <a:xfrm>
            <a:off x="179512" y="1124744"/>
            <a:ext cx="8784976" cy="5733256"/>
          </a:xfrm>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a:buNone/>
            </a:pPr>
            <a:r>
              <a:rPr lang="en-ZA" sz="3800" b="1" dirty="0" smtClean="0"/>
              <a:t>WHAT IS THE PURPOSE OF THE CPTD SYSTEM SIGN-UP?</a:t>
            </a:r>
            <a:endParaRPr lang="en-ZA" sz="3800" dirty="0" smtClean="0"/>
          </a:p>
          <a:p>
            <a:pPr lvl="0"/>
            <a:r>
              <a:rPr lang="en-ZA" sz="3800" dirty="0" smtClean="0"/>
              <a:t>Create individual CPTD Accounts / Records of educators’/schools’ participation in the CPTD System and professional development uptake</a:t>
            </a:r>
          </a:p>
          <a:p>
            <a:pPr lvl="0"/>
            <a:r>
              <a:rPr lang="en-ZA" sz="3800" dirty="0" smtClean="0"/>
              <a:t>Provide educators with login details (username and password) through an </a:t>
            </a:r>
            <a:r>
              <a:rPr lang="en-ZA" sz="3800" dirty="0" err="1" smtClean="0"/>
              <a:t>sms</a:t>
            </a:r>
            <a:r>
              <a:rPr lang="en-ZA" sz="3800" dirty="0" smtClean="0"/>
              <a:t> so that they can access the CPTD self-service portal for purposes of:</a:t>
            </a:r>
          </a:p>
          <a:p>
            <a:pPr lvl="1"/>
            <a:r>
              <a:rPr lang="en-ZA" sz="3400" dirty="0" smtClean="0"/>
              <a:t>Updating personal details on regular basis</a:t>
            </a:r>
          </a:p>
          <a:p>
            <a:pPr lvl="1"/>
            <a:r>
              <a:rPr lang="en-ZA" sz="3400" dirty="0" smtClean="0"/>
              <a:t>Uploading their participation in type 1 Professional Development activities and PD Points</a:t>
            </a:r>
          </a:p>
          <a:p>
            <a:pPr lvl="1"/>
            <a:r>
              <a:rPr lang="en-ZA" sz="3400" dirty="0" smtClean="0"/>
              <a:t>Searching for the approved providers and endorsed PD activities /  programmes</a:t>
            </a:r>
          </a:p>
          <a:p>
            <a:pPr lvl="1"/>
            <a:r>
              <a:rPr lang="en-ZA" sz="3400" dirty="0" smtClean="0"/>
              <a:t>Tracking / Monitoring PD Activities and Points Account</a:t>
            </a:r>
          </a:p>
          <a:p>
            <a:pPr lvl="1"/>
            <a:r>
              <a:rPr lang="en-ZA" sz="3400" dirty="0" smtClean="0"/>
              <a:t>Online Portfolio</a:t>
            </a:r>
          </a:p>
          <a:p>
            <a:pPr lvl="1"/>
            <a:r>
              <a:rPr lang="en-ZA" sz="3400" dirty="0" smtClean="0"/>
              <a:t>Log a query / Report a problem to SACE </a:t>
            </a:r>
          </a:p>
          <a:p>
            <a:pPr lvl="0"/>
            <a:r>
              <a:rPr lang="en-ZA" sz="3800" dirty="0" smtClean="0"/>
              <a:t>Create a clean and updated database of educators  and schools with relevant information / fields / variables for teacher education and development purposes (possible link ups with SA SAMS, EMIS, SACE Registration, SAQA qualification validation)</a:t>
            </a:r>
          </a:p>
          <a:p>
            <a:r>
              <a:rPr lang="en-GB" sz="3800" dirty="0" smtClean="0"/>
              <a:t>In addition, the sign-up data is being used to develop a report with statistical and narrative information to indicate the state of the teaching profession with regard to the principals, deputy principals, HODs and teachers and ultimately inform planning and policy decisions.</a:t>
            </a:r>
            <a:endParaRPr lang="en-ZA" sz="3800" dirty="0" smtClean="0"/>
          </a:p>
          <a:p>
            <a:endParaRPr lang="en-ZA" dirty="0"/>
          </a:p>
        </p:txBody>
      </p:sp>
      <p:sp>
        <p:nvSpPr>
          <p:cNvPr id="4" name="Slide Number Placeholder 3"/>
          <p:cNvSpPr>
            <a:spLocks noGrp="1"/>
          </p:cNvSpPr>
          <p:nvPr>
            <p:ph type="sldNum" sz="quarter" idx="14"/>
          </p:nvPr>
        </p:nvSpPr>
        <p:spPr/>
        <p:txBody>
          <a:bodyPr/>
          <a:lstStyle/>
          <a:p>
            <a:fld id="{0353D390-506B-4502-A2D3-DCED954D90F6}" type="slidenum">
              <a:rPr lang="en-ZA" smtClean="0"/>
              <a:pPr/>
              <a:t>21</a:t>
            </a:fld>
            <a:endParaRPr lang="en-ZA"/>
          </a:p>
        </p:txBody>
      </p:sp>
      <p:pic>
        <p:nvPicPr>
          <p:cNvPr id="7" name="Picture 3" descr="../../../My%20Documents/Logos/SACE%20Logo%20col.jpg"/>
          <p:cNvPicPr>
            <a:picLocks noChangeAspect="1" noChangeArrowheads="1"/>
          </p:cNvPicPr>
          <p:nvPr/>
        </p:nvPicPr>
        <p:blipFill>
          <a:blip r:embed="rId2" r:link="rId3" cstate="print"/>
          <a:srcRect/>
          <a:stretch>
            <a:fillRect/>
          </a:stretch>
        </p:blipFill>
        <p:spPr bwMode="auto">
          <a:xfrm>
            <a:off x="8270631" y="44624"/>
            <a:ext cx="811649" cy="548680"/>
          </a:xfrm>
          <a:prstGeom prst="rect">
            <a:avLst/>
          </a:prstGeom>
          <a:noFill/>
          <a:ln w="6350">
            <a:solidFill>
              <a:srgbClr val="000000"/>
            </a:solid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94122"/>
          </a:xfrm>
        </p:spPr>
        <p:txBody>
          <a:bodyPr>
            <a:noAutofit/>
          </a:bodyPr>
          <a:lstStyle/>
          <a:p>
            <a:r>
              <a:rPr lang="en-ZA" sz="2800" b="1" dirty="0" smtClean="0"/>
              <a:t>SIGNING-UP FOR THE CPTD MANAGEMENT SYSTEM</a:t>
            </a:r>
            <a:endParaRPr lang="en-ZA" sz="2800" dirty="0"/>
          </a:p>
        </p:txBody>
      </p:sp>
      <p:sp>
        <p:nvSpPr>
          <p:cNvPr id="3" name="Content Placeholder 2"/>
          <p:cNvSpPr>
            <a:spLocks noGrp="1"/>
          </p:cNvSpPr>
          <p:nvPr>
            <p:ph idx="1"/>
          </p:nvPr>
        </p:nvSpPr>
        <p:spPr>
          <a:xfrm>
            <a:off x="251520" y="908720"/>
            <a:ext cx="8568952" cy="5733256"/>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buNone/>
            </a:pPr>
            <a:r>
              <a:rPr lang="en-ZA" b="1" dirty="0" smtClean="0"/>
              <a:t>HOW DO I SIGN-UP?</a:t>
            </a:r>
            <a:endParaRPr lang="en-ZA" sz="2800" dirty="0" smtClean="0"/>
          </a:p>
          <a:p>
            <a:pPr>
              <a:buNone/>
            </a:pPr>
            <a:r>
              <a:rPr lang="en-ZA" dirty="0" smtClean="0"/>
              <a:t>You can sign-up as follows:</a:t>
            </a:r>
          </a:p>
          <a:p>
            <a:pPr lvl="0">
              <a:buFont typeface="Wingdings" pitchFamily="2" charset="2"/>
              <a:buChar char="q"/>
            </a:pPr>
            <a:r>
              <a:rPr lang="en-ZA" b="1" dirty="0" smtClean="0"/>
              <a:t>Manually </a:t>
            </a:r>
            <a:endParaRPr lang="en-ZA" sz="2800" dirty="0" smtClean="0"/>
          </a:p>
          <a:p>
            <a:pPr lvl="0"/>
            <a:r>
              <a:rPr lang="en-ZA" dirty="0" smtClean="0"/>
              <a:t>By filling-in the teacher profile form obtainable from the:</a:t>
            </a:r>
          </a:p>
          <a:p>
            <a:pPr lvl="1"/>
            <a:r>
              <a:rPr lang="en-ZA" dirty="0" smtClean="0"/>
              <a:t> SACE website/offices, </a:t>
            </a:r>
          </a:p>
          <a:p>
            <a:pPr lvl="1"/>
            <a:r>
              <a:rPr lang="en-ZA" dirty="0" smtClean="0"/>
              <a:t>CPTD system orientation workshop sessions,</a:t>
            </a:r>
          </a:p>
          <a:p>
            <a:pPr lvl="1"/>
            <a:r>
              <a:rPr lang="en-ZA" dirty="0" smtClean="0"/>
              <a:t>Provincial Education Departments’ teacher development units / District Teacher Development Centres, Provincial Teacher Development Institutes, </a:t>
            </a:r>
          </a:p>
          <a:p>
            <a:pPr lvl="1"/>
            <a:r>
              <a:rPr lang="en-ZA" dirty="0" smtClean="0"/>
              <a:t>SACE Provincial Offices in KZN and Free State</a:t>
            </a:r>
          </a:p>
          <a:p>
            <a:pPr lvl="0"/>
            <a:r>
              <a:rPr lang="en-ZA" dirty="0" smtClean="0"/>
              <a:t>The completed form should be: </a:t>
            </a:r>
          </a:p>
          <a:p>
            <a:pPr lvl="1"/>
            <a:r>
              <a:rPr lang="en-ZA" dirty="0" smtClean="0"/>
              <a:t>handed over to the workshop facilitators (if sign-up took place during the workshop session)]</a:t>
            </a:r>
          </a:p>
          <a:p>
            <a:pPr lvl="1"/>
            <a:r>
              <a:rPr lang="en-ZA" dirty="0" smtClean="0"/>
              <a:t>faxed to SACE (</a:t>
            </a:r>
            <a:r>
              <a:rPr lang="en-ZA" b="1" dirty="0" smtClean="0"/>
              <a:t>086 571 5260</a:t>
            </a:r>
            <a:r>
              <a:rPr lang="en-ZA" dirty="0" smtClean="0"/>
              <a:t>) </a:t>
            </a:r>
          </a:p>
          <a:p>
            <a:pPr lvl="1"/>
            <a:r>
              <a:rPr lang="en-ZA" dirty="0" smtClean="0"/>
              <a:t>Posted to SACE, PD and Research Division (Private Bag x127, CENTURION, 0046)</a:t>
            </a:r>
          </a:p>
          <a:p>
            <a:pPr lvl="1"/>
            <a:r>
              <a:rPr lang="en-ZA" dirty="0" smtClean="0"/>
              <a:t>E-mailed to </a:t>
            </a:r>
            <a:r>
              <a:rPr lang="en-ZA" u="sng" dirty="0" smtClean="0">
                <a:hlinkClick r:id="rId2"/>
              </a:rPr>
              <a:t>member@sace.org.za</a:t>
            </a:r>
            <a:endParaRPr lang="en-ZA" dirty="0" smtClean="0"/>
          </a:p>
          <a:p>
            <a:endParaRPr lang="en-ZA"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22</a:t>
            </a:fld>
            <a:endParaRPr lang="en-ZA"/>
          </a:p>
        </p:txBody>
      </p:sp>
      <p:pic>
        <p:nvPicPr>
          <p:cNvPr id="6" name="Picture 3" descr="../../../My%20Documents/Logos/SACE%20Logo%20col.jpg"/>
          <p:cNvPicPr>
            <a:picLocks noChangeAspect="1" noChangeArrowheads="1"/>
          </p:cNvPicPr>
          <p:nvPr/>
        </p:nvPicPr>
        <p:blipFill>
          <a:blip r:embed="rId3" r:link="rId4" cstate="print"/>
          <a:srcRect/>
          <a:stretch>
            <a:fillRect/>
          </a:stretch>
        </p:blipFill>
        <p:spPr bwMode="auto">
          <a:xfrm>
            <a:off x="7997825" y="90488"/>
            <a:ext cx="906463" cy="612775"/>
          </a:xfrm>
          <a:prstGeom prst="rect">
            <a:avLst/>
          </a:prstGeom>
          <a:noFill/>
          <a:ln w="6350">
            <a:solidFill>
              <a:srgbClr val="000000"/>
            </a:solid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8892480" cy="1143000"/>
          </a:xfrm>
        </p:spPr>
        <p:txBody>
          <a:bodyPr>
            <a:noAutofit/>
          </a:bodyPr>
          <a:lstStyle/>
          <a:p>
            <a:r>
              <a:rPr lang="en-ZA" sz="3200" b="1" dirty="0" smtClean="0"/>
              <a:t>SIGNING-UP FOR THE CPTD MANAGEMENT SYSTEM</a:t>
            </a:r>
            <a:endParaRPr lang="en-ZA" sz="3200" dirty="0"/>
          </a:p>
        </p:txBody>
      </p:sp>
      <p:sp>
        <p:nvSpPr>
          <p:cNvPr id="3" name="Content Placeholder 2"/>
          <p:cNvSpPr>
            <a:spLocks noGrp="1"/>
          </p:cNvSpPr>
          <p:nvPr>
            <p:ph idx="1"/>
          </p:nvPr>
        </p:nvSpPr>
        <p:spPr>
          <a:xfrm>
            <a:off x="179512" y="620689"/>
            <a:ext cx="8712968" cy="6048671"/>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lvl="0">
              <a:buFont typeface="Wingdings" pitchFamily="2" charset="2"/>
              <a:buChar char="q"/>
            </a:pPr>
            <a:r>
              <a:rPr lang="en-ZA" sz="9600" b="1" dirty="0" smtClean="0"/>
              <a:t>Electronically through the CPTD Self-Service Web Portal as follows:</a:t>
            </a:r>
            <a:endParaRPr lang="en-ZA" sz="9600" dirty="0" smtClean="0"/>
          </a:p>
          <a:p>
            <a:r>
              <a:rPr lang="en-ZA" b="1" dirty="0" smtClean="0"/>
              <a:t> </a:t>
            </a:r>
          </a:p>
          <a:p>
            <a:pPr lvl="0"/>
            <a:r>
              <a:rPr lang="en-ZA" sz="8000" dirty="0" smtClean="0"/>
              <a:t>Go into </a:t>
            </a:r>
            <a:r>
              <a:rPr lang="en-ZA" sz="8000" u="sng" dirty="0" smtClean="0">
                <a:hlinkClick r:id="rId2"/>
              </a:rPr>
              <a:t>www.sace.org.za</a:t>
            </a:r>
            <a:endParaRPr lang="en-ZA" sz="8000" dirty="0" smtClean="0"/>
          </a:p>
          <a:p>
            <a:pPr lvl="0"/>
            <a:r>
              <a:rPr lang="en-ZA" sz="8000" dirty="0" smtClean="0"/>
              <a:t>Click on the  </a:t>
            </a:r>
            <a:r>
              <a:rPr lang="en-ZA" sz="8000" b="1" dirty="0" smtClean="0"/>
              <a:t>CPTD Tab </a:t>
            </a:r>
            <a:r>
              <a:rPr lang="en-ZA" sz="8000" dirty="0" smtClean="0"/>
              <a:t>on top and choose “</a:t>
            </a:r>
            <a:r>
              <a:rPr lang="en-ZA" sz="8000" b="1" dirty="0" smtClean="0"/>
              <a:t>CPTD Self-service portal</a:t>
            </a:r>
            <a:r>
              <a:rPr lang="en-ZA" sz="8000" dirty="0" smtClean="0"/>
              <a:t>”</a:t>
            </a:r>
          </a:p>
          <a:p>
            <a:pPr lvl="0"/>
            <a:r>
              <a:rPr lang="en-ZA" sz="8000" dirty="0" smtClean="0"/>
              <a:t>It will take you to the CPTD Sign-Up Screen. Then </a:t>
            </a:r>
            <a:r>
              <a:rPr lang="en-ZA" sz="8000" b="1" dirty="0" smtClean="0"/>
              <a:t>Choose EDUCATOR SIGN-UP” </a:t>
            </a:r>
          </a:p>
          <a:p>
            <a:pPr lvl="0"/>
            <a:r>
              <a:rPr lang="en-ZA" sz="8000" dirty="0" smtClean="0"/>
              <a:t>Choose </a:t>
            </a:r>
            <a:r>
              <a:rPr lang="en-ZA" sz="8000" b="1" dirty="0" smtClean="0"/>
              <a:t>South African Educator </a:t>
            </a:r>
            <a:r>
              <a:rPr lang="en-ZA" sz="8000" dirty="0" smtClean="0"/>
              <a:t>or </a:t>
            </a:r>
            <a:r>
              <a:rPr lang="en-ZA" sz="8000" b="1" dirty="0" smtClean="0"/>
              <a:t>Foreign Educator</a:t>
            </a:r>
          </a:p>
          <a:p>
            <a:pPr lvl="0"/>
            <a:r>
              <a:rPr lang="en-ZA" sz="8000" dirty="0" smtClean="0"/>
              <a:t>Enter your details </a:t>
            </a:r>
            <a:r>
              <a:rPr lang="en-ZA" sz="8000" b="1" dirty="0" smtClean="0"/>
              <a:t>(Name, Surname, SACE Number and ID Number</a:t>
            </a:r>
            <a:r>
              <a:rPr lang="en-ZA" sz="8000" dirty="0" smtClean="0"/>
              <a:t>). Remember </a:t>
            </a:r>
            <a:r>
              <a:rPr lang="en-ZA" sz="8000" b="1" dirty="0" smtClean="0"/>
              <a:t>ID number is a mandatory </a:t>
            </a:r>
            <a:r>
              <a:rPr lang="en-ZA" sz="8000" dirty="0" smtClean="0"/>
              <a:t>field.</a:t>
            </a:r>
          </a:p>
          <a:p>
            <a:pPr lvl="0"/>
            <a:r>
              <a:rPr lang="en-ZA" sz="8000" dirty="0" smtClean="0"/>
              <a:t> </a:t>
            </a:r>
            <a:r>
              <a:rPr lang="en-ZA" sz="8000" b="1" dirty="0" smtClean="0"/>
              <a:t>PLEASE NOTE THAT</a:t>
            </a:r>
          </a:p>
          <a:p>
            <a:pPr lvl="1"/>
            <a:r>
              <a:rPr lang="en-ZA" sz="7600" b="1" dirty="0" smtClean="0"/>
              <a:t> IF YOU DO NOT ENTER THE SACE REGISTRATION NUMBER, WHEN YOU SIGN-UP, THE SYSTEM WILL SEND YOU A MESSAGE WITH A TEMPORARY USERNAME AND PASSWORD.</a:t>
            </a:r>
          </a:p>
          <a:p>
            <a:pPr lvl="1"/>
            <a:r>
              <a:rPr lang="en-ZA" sz="7600" b="1" dirty="0" smtClean="0"/>
              <a:t>YOU WILL HAVE 60 DAYS TO REGISTER WITH SACE AS AN EDUCATOR AND UPDATE YOUR CPTD RECORDS WITH THE SACE REGISTRATION NUMBER.</a:t>
            </a:r>
          </a:p>
          <a:p>
            <a:pPr lvl="1"/>
            <a:r>
              <a:rPr lang="en-ZA" sz="7600" b="1" dirty="0" smtClean="0"/>
              <a:t> IF YOU ARE A SACE REGISTERED EDUCATOR AND FOR SOME REASONS YOU DID NOT ENTER YOUR REGISTRATION NUMBER, WHEN YOU SIGN-UP, YOU WILL STILL RECEIVE SMS WITH TEMPORARY USERNAME AND PASSWORD. </a:t>
            </a:r>
          </a:p>
          <a:p>
            <a:pPr lvl="1"/>
            <a:r>
              <a:rPr lang="en-ZA" sz="7600" b="1" dirty="0" smtClean="0">
                <a:solidFill>
                  <a:srgbClr val="FF0000"/>
                </a:solidFill>
              </a:rPr>
              <a:t>PLEASE UPDATE YOUR CPTD RECORDS WITH THE SACE NUMBER AS SOON AS POSSIBLE. ONCE THE SACE REGISTRATION NUMBER UPDATE IS DONE, YOU WILL RECEIVE SMS WITH A NEW USERNAME (YOUR SACE NUMBER) AND PASSWORD (YOUR SURNAME). YOU HAVE AN OPTION OF CHANGING YOUR PASSWORD</a:t>
            </a:r>
            <a:r>
              <a:rPr lang="en-ZA" sz="7600" b="1" dirty="0" smtClean="0"/>
              <a:t>. </a:t>
            </a:r>
            <a:endParaRPr lang="en-ZA" sz="7600" dirty="0" smtClean="0"/>
          </a:p>
          <a:p>
            <a:endParaRPr lang="en-ZA" sz="8000"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23</a:t>
            </a:fld>
            <a:endParaRPr lang="en-ZA"/>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3140968"/>
            <a:ext cx="8229600" cy="1143000"/>
          </a:xfrm>
        </p:spPr>
        <p:txBody>
          <a:bodyPr>
            <a:normAutofit fontScale="90000"/>
          </a:bodyPr>
          <a:lstStyle/>
          <a:p>
            <a:r>
              <a:rPr lang="en-ZA" b="1" dirty="0" smtClean="0"/>
              <a:t/>
            </a:r>
            <a:br>
              <a:rPr lang="en-ZA" b="1" dirty="0" smtClean="0"/>
            </a:br>
            <a:r>
              <a:rPr lang="en-ZA" b="1" dirty="0" smtClean="0"/>
              <a:t/>
            </a:r>
            <a:br>
              <a:rPr lang="en-ZA" b="1" dirty="0" smtClean="0"/>
            </a:br>
            <a:r>
              <a:rPr lang="en-ZA" b="1" dirty="0" smtClean="0"/>
              <a:t>WHAT HAPPENS AFTER SIGNING-UP?</a:t>
            </a:r>
            <a:br>
              <a:rPr lang="en-ZA" b="1" dirty="0" smtClean="0"/>
            </a:br>
            <a:r>
              <a:rPr lang="en-ZA" b="1" dirty="0" smtClean="0"/>
              <a:t/>
            </a:r>
            <a:br>
              <a:rPr lang="en-ZA" b="1" dirty="0" smtClean="0"/>
            </a:br>
            <a:r>
              <a:rPr lang="en-ZA" sz="3600" b="1" i="1" dirty="0" smtClean="0"/>
              <a:t>PARTICIPATION IN THE THREE-YEAR CPTD SYSTEM CYCLE BEGINS</a:t>
            </a:r>
            <a:endParaRPr lang="en-ZA" sz="3600" b="1" i="1" dirty="0"/>
          </a:p>
        </p:txBody>
      </p:sp>
      <p:pic>
        <p:nvPicPr>
          <p:cNvPr id="5" name="Picture 2"/>
          <p:cNvPicPr>
            <a:picLocks noChangeAspect="1" noChangeArrowheads="1"/>
          </p:cNvPicPr>
          <p:nvPr/>
        </p:nvPicPr>
        <p:blipFill>
          <a:blip r:embed="rId2" cstate="print"/>
          <a:srcRect/>
          <a:stretch>
            <a:fillRect/>
          </a:stretch>
        </p:blipFill>
        <p:spPr bwMode="auto">
          <a:xfrm>
            <a:off x="3491880" y="491610"/>
            <a:ext cx="1872208" cy="185727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353D390-506B-4502-A2D3-DCED954D90F6}" type="slidenum">
              <a:rPr lang="en-ZA" smtClean="0"/>
              <a:pPr/>
              <a:t>24</a:t>
            </a:fld>
            <a:endParaRPr lang="en-ZA"/>
          </a:p>
        </p:txBody>
      </p:sp>
    </p:spTree>
    <p:extLst>
      <p:ext uri="{BB962C8B-B14F-4D97-AF65-F5344CB8AC3E}">
        <p14:creationId xmlns="" xmlns:p14="http://schemas.microsoft.com/office/powerpoint/2010/main" val="339084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fontScale="90000"/>
          </a:bodyPr>
          <a:lstStyle/>
          <a:p>
            <a:r>
              <a:rPr lang="en-ZA" b="1" dirty="0" smtClean="0"/>
              <a:t>THE THREE COHORTS AND THE CPTD SYSTEM CYCLES AT GLANCE</a:t>
            </a:r>
            <a:endParaRPr lang="en-ZA"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737112133"/>
              </p:ext>
            </p:extLst>
          </p:nvPr>
        </p:nvGraphicFramePr>
        <p:xfrm>
          <a:off x="0" y="1484784"/>
          <a:ext cx="89644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0353D390-506B-4502-A2D3-DCED954D90F6}" type="slidenum">
              <a:rPr lang="en-ZA" smtClean="0"/>
              <a:pPr/>
              <a:t>25</a:t>
            </a:fld>
            <a:endParaRPr lang="en-ZA"/>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7"/>
          <p:cNvSpPr>
            <a:spLocks noGrp="1" noChangeArrowheads="1"/>
          </p:cNvSpPr>
          <p:nvPr>
            <p:ph type="title"/>
          </p:nvPr>
        </p:nvSpPr>
        <p:spPr>
          <a:xfrm>
            <a:off x="295274" y="75655"/>
            <a:ext cx="7517087" cy="769441"/>
          </a:xfrm>
        </p:spPr>
        <p:txBody>
          <a:bodyPr wrap="square">
            <a:spAutoFit/>
          </a:bodyPr>
          <a:lstStyle/>
          <a:p>
            <a:r>
              <a:rPr lang="en-US" b="1" dirty="0" smtClean="0"/>
              <a:t>How will the process unfold?</a:t>
            </a:r>
          </a:p>
        </p:txBody>
      </p:sp>
      <p:sp>
        <p:nvSpPr>
          <p:cNvPr id="223246" name="Rectangle 14"/>
          <p:cNvSpPr>
            <a:spLocks noChangeArrowheads="1"/>
          </p:cNvSpPr>
          <p:nvPr/>
        </p:nvSpPr>
        <p:spPr bwMode="gray">
          <a:xfrm>
            <a:off x="1763712" y="4730557"/>
            <a:ext cx="7129463" cy="2016224"/>
          </a:xfrm>
          <a:prstGeom prst="rect">
            <a:avLst/>
          </a:prstGeom>
          <a:solidFill>
            <a:schemeClr val="accent4">
              <a:lumMod val="20000"/>
              <a:lumOff val="80000"/>
            </a:schemeClr>
          </a:solidFill>
          <a:ln w="9525">
            <a:noFill/>
            <a:miter lim="800000"/>
            <a:headEnd/>
            <a:tailEnd/>
          </a:ln>
          <a:effectLst/>
          <a:extLst/>
        </p:spPr>
        <p:txBody>
          <a:bodyPr lIns="72000" tIns="72000" rIns="72000" bIns="72000" anchor="ctr"/>
          <a:lstStyle/>
          <a:p>
            <a:pPr eaLnBrk="0" fontAlgn="auto" hangingPunct="0">
              <a:spcBef>
                <a:spcPts val="300"/>
              </a:spcBef>
              <a:spcAft>
                <a:spcPts val="0"/>
              </a:spcAft>
              <a:buSzPct val="100000"/>
              <a:defRPr/>
            </a:pPr>
            <a:r>
              <a:rPr lang="en-GB" sz="1600" b="1" kern="0" dirty="0">
                <a:latin typeface="+mn-lt"/>
                <a:ea typeface="ＭＳ Ｐゴシック" charset="0"/>
                <a:cs typeface="Arial" pitchFamily="34" charset="0"/>
              </a:rPr>
              <a:t>Appropriate opportunities for professional development </a:t>
            </a:r>
          </a:p>
          <a:p>
            <a:pPr marL="180000" lvl="1" indent="-180000" fontAlgn="auto">
              <a:spcBef>
                <a:spcPts val="300"/>
              </a:spcBef>
              <a:spcAft>
                <a:spcPts val="0"/>
              </a:spcAft>
              <a:buClr>
                <a:srgbClr val="002060"/>
              </a:buClr>
              <a:buFontTx/>
              <a:buBlip>
                <a:blip r:embed="rId4"/>
              </a:buBlip>
              <a:defRPr/>
            </a:pPr>
            <a:r>
              <a:rPr lang="en-GB" sz="1600" dirty="0">
                <a:solidFill>
                  <a:prstClr val="black"/>
                </a:solidFill>
                <a:latin typeface="+mn-lt"/>
                <a:cs typeface="+mn-cs"/>
              </a:rPr>
              <a:t>By learning from colleagues;</a:t>
            </a:r>
          </a:p>
          <a:p>
            <a:pPr marL="180000" lvl="1" indent="-180000" fontAlgn="auto">
              <a:spcBef>
                <a:spcPts val="300"/>
              </a:spcBef>
              <a:spcAft>
                <a:spcPts val="0"/>
              </a:spcAft>
              <a:buClr>
                <a:srgbClr val="002060"/>
              </a:buClr>
              <a:buFontTx/>
              <a:buBlip>
                <a:blip r:embed="rId4"/>
              </a:buBlip>
              <a:defRPr/>
            </a:pPr>
            <a:r>
              <a:rPr lang="en-GB" sz="1600" dirty="0">
                <a:solidFill>
                  <a:prstClr val="black"/>
                </a:solidFill>
                <a:latin typeface="+mn-lt"/>
                <a:cs typeface="+mn-cs"/>
              </a:rPr>
              <a:t>Communities of practise (cluster level);</a:t>
            </a:r>
          </a:p>
          <a:p>
            <a:pPr marL="180000" lvl="1" indent="-180000" fontAlgn="auto">
              <a:spcBef>
                <a:spcPts val="300"/>
              </a:spcBef>
              <a:spcAft>
                <a:spcPts val="0"/>
              </a:spcAft>
              <a:buClr>
                <a:srgbClr val="002060"/>
              </a:buClr>
              <a:buFontTx/>
              <a:buBlip>
                <a:blip r:embed="rId4"/>
              </a:buBlip>
              <a:defRPr/>
            </a:pPr>
            <a:r>
              <a:rPr lang="en-GB" sz="1600" dirty="0" smtClean="0">
                <a:solidFill>
                  <a:prstClr val="black"/>
                </a:solidFill>
                <a:latin typeface="+mn-lt"/>
                <a:cs typeface="+mn-cs"/>
              </a:rPr>
              <a:t>School-based professional development / on-the-job learning;</a:t>
            </a:r>
          </a:p>
          <a:p>
            <a:pPr marL="180000" lvl="1" indent="-180000" fontAlgn="auto">
              <a:spcBef>
                <a:spcPts val="300"/>
              </a:spcBef>
              <a:spcAft>
                <a:spcPts val="0"/>
              </a:spcAft>
              <a:buClr>
                <a:srgbClr val="002060"/>
              </a:buClr>
              <a:buFontTx/>
              <a:buBlip>
                <a:blip r:embed="rId4"/>
              </a:buBlip>
              <a:defRPr/>
            </a:pPr>
            <a:r>
              <a:rPr lang="en-GB" sz="1600" dirty="0" smtClean="0">
                <a:solidFill>
                  <a:prstClr val="black"/>
                </a:solidFill>
              </a:rPr>
              <a:t>Self-Development</a:t>
            </a:r>
          </a:p>
          <a:p>
            <a:pPr marL="180000" lvl="1" indent="-180000" fontAlgn="auto">
              <a:spcBef>
                <a:spcPts val="300"/>
              </a:spcBef>
              <a:spcAft>
                <a:spcPts val="0"/>
              </a:spcAft>
              <a:buClr>
                <a:srgbClr val="002060"/>
              </a:buClr>
              <a:buFontTx/>
              <a:buBlip>
                <a:blip r:embed="rId4"/>
              </a:buBlip>
              <a:defRPr/>
            </a:pPr>
            <a:r>
              <a:rPr lang="en-GB" sz="1600" dirty="0" smtClean="0">
                <a:solidFill>
                  <a:prstClr val="black"/>
                </a:solidFill>
                <a:latin typeface="+mn-lt"/>
                <a:cs typeface="+mn-cs"/>
              </a:rPr>
              <a:t>Employer-driven PD activities / programmes</a:t>
            </a:r>
          </a:p>
          <a:p>
            <a:pPr marL="180000" lvl="1" indent="-180000" fontAlgn="auto">
              <a:spcBef>
                <a:spcPts val="300"/>
              </a:spcBef>
              <a:spcAft>
                <a:spcPts val="0"/>
              </a:spcAft>
              <a:buClr>
                <a:srgbClr val="002060"/>
              </a:buClr>
              <a:buFontTx/>
              <a:buBlip>
                <a:blip r:embed="rId4"/>
              </a:buBlip>
              <a:defRPr/>
            </a:pPr>
            <a:r>
              <a:rPr lang="en-GB" sz="1600" dirty="0" smtClean="0">
                <a:solidFill>
                  <a:prstClr val="black"/>
                </a:solidFill>
              </a:rPr>
              <a:t>SACE approved providers</a:t>
            </a:r>
            <a:endParaRPr lang="en-GB" sz="1600" dirty="0">
              <a:solidFill>
                <a:prstClr val="black"/>
              </a:solidFill>
              <a:latin typeface="+mn-lt"/>
              <a:cs typeface="+mn-cs"/>
            </a:endParaRPr>
          </a:p>
          <a:p>
            <a:pPr marL="180000" lvl="1" indent="-180000" fontAlgn="auto">
              <a:spcBef>
                <a:spcPts val="300"/>
              </a:spcBef>
              <a:spcAft>
                <a:spcPts val="0"/>
              </a:spcAft>
              <a:buClr>
                <a:srgbClr val="002060"/>
              </a:buClr>
              <a:buFontTx/>
              <a:buBlip>
                <a:blip r:embed="rId4"/>
              </a:buBlip>
              <a:defRPr/>
            </a:pPr>
            <a:endParaRPr lang="en-GB" sz="1200" dirty="0">
              <a:solidFill>
                <a:prstClr val="black"/>
              </a:solidFill>
              <a:latin typeface="+mn-lt"/>
              <a:cs typeface="+mn-cs"/>
            </a:endParaRPr>
          </a:p>
        </p:txBody>
      </p:sp>
      <p:sp>
        <p:nvSpPr>
          <p:cNvPr id="37892" name="Rectangle 15"/>
          <p:cNvSpPr>
            <a:spLocks noChangeArrowheads="1"/>
          </p:cNvSpPr>
          <p:nvPr/>
        </p:nvSpPr>
        <p:spPr bwMode="gray">
          <a:xfrm>
            <a:off x="395289" y="5088320"/>
            <a:ext cx="1243012" cy="1219200"/>
          </a:xfrm>
          <a:prstGeom prst="rect">
            <a:avLst/>
          </a:prstGeom>
          <a:solidFill>
            <a:schemeClr val="accent2"/>
          </a:solidFill>
          <a:ln w="9525">
            <a:noFill/>
            <a:miter lim="800000"/>
            <a:headEnd/>
            <a:tailEnd/>
          </a:ln>
        </p:spPr>
        <p:txBody>
          <a:bodyPr lIns="72000" tIns="72000" rIns="72000" bIns="72000" anchor="ctr"/>
          <a:lstStyle/>
          <a:p>
            <a:pPr algn="ctr">
              <a:lnSpc>
                <a:spcPct val="120000"/>
              </a:lnSpc>
              <a:buFont typeface="Wingdings" pitchFamily="2" charset="2"/>
              <a:buNone/>
            </a:pPr>
            <a:r>
              <a:rPr lang="de-DE" sz="2800" b="1" dirty="0">
                <a:solidFill>
                  <a:srgbClr val="FFFFFF"/>
                </a:solidFill>
              </a:rPr>
              <a:t>Access</a:t>
            </a:r>
          </a:p>
        </p:txBody>
      </p:sp>
      <p:sp>
        <p:nvSpPr>
          <p:cNvPr id="20" name="Rechteck 5"/>
          <p:cNvSpPr/>
          <p:nvPr/>
        </p:nvSpPr>
        <p:spPr>
          <a:xfrm>
            <a:off x="395289" y="1412876"/>
            <a:ext cx="8507412" cy="536575"/>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fontAlgn="auto">
              <a:spcBef>
                <a:spcPts val="500"/>
              </a:spcBef>
              <a:spcAft>
                <a:spcPts val="900"/>
              </a:spcAft>
              <a:buClr>
                <a:schemeClr val="accent2"/>
              </a:buClr>
              <a:buSzPct val="130000"/>
              <a:defRPr/>
            </a:pPr>
            <a:r>
              <a:rPr lang="en-GB" sz="3200" b="1" dirty="0">
                <a:solidFill>
                  <a:schemeClr val="bg1"/>
                </a:solidFill>
              </a:rPr>
              <a:t>Process </a:t>
            </a:r>
          </a:p>
        </p:txBody>
      </p:sp>
      <p:sp>
        <p:nvSpPr>
          <p:cNvPr id="24" name="Rectangle 14"/>
          <p:cNvSpPr>
            <a:spLocks noChangeArrowheads="1"/>
          </p:cNvSpPr>
          <p:nvPr/>
        </p:nvSpPr>
        <p:spPr bwMode="gray">
          <a:xfrm>
            <a:off x="1773238" y="3292475"/>
            <a:ext cx="7129463" cy="1288653"/>
          </a:xfrm>
          <a:prstGeom prst="rect">
            <a:avLst/>
          </a:prstGeom>
          <a:solidFill>
            <a:schemeClr val="accent4">
              <a:lumMod val="20000"/>
              <a:lumOff val="80000"/>
            </a:schemeClr>
          </a:solidFill>
          <a:ln w="9525">
            <a:noFill/>
            <a:miter lim="800000"/>
            <a:headEnd/>
            <a:tailEnd/>
          </a:ln>
          <a:effectLst/>
          <a:extLst/>
        </p:spPr>
        <p:txBody>
          <a:bodyPr lIns="72000" tIns="72000" rIns="72000" bIns="72000" anchor="ctr"/>
          <a:lstStyle/>
          <a:p>
            <a:pPr eaLnBrk="0" fontAlgn="auto" hangingPunct="0">
              <a:spcBef>
                <a:spcPts val="300"/>
              </a:spcBef>
              <a:spcAft>
                <a:spcPts val="0"/>
              </a:spcAft>
              <a:buSzPct val="100000"/>
              <a:defRPr/>
            </a:pPr>
            <a:r>
              <a:rPr lang="en-GB" sz="1600" b="1" kern="0" dirty="0" smtClean="0">
                <a:latin typeface="+mn-lt"/>
                <a:ea typeface="ＭＳ Ｐゴシック" charset="0"/>
                <a:cs typeface="Arial" pitchFamily="34" charset="0"/>
              </a:rPr>
              <a:t>Through processes such as: </a:t>
            </a:r>
          </a:p>
          <a:p>
            <a:pPr eaLnBrk="0" fontAlgn="auto" hangingPunct="0">
              <a:spcBef>
                <a:spcPts val="300"/>
              </a:spcBef>
              <a:spcAft>
                <a:spcPts val="0"/>
              </a:spcAft>
              <a:buSzPct val="100000"/>
              <a:defRPr/>
            </a:pPr>
            <a:r>
              <a:rPr lang="en-GB" sz="1600" kern="0" dirty="0" smtClean="0">
                <a:latin typeface="+mn-lt"/>
                <a:ea typeface="ＭＳ Ｐゴシック" charset="0"/>
                <a:cs typeface="Arial" pitchFamily="34" charset="0"/>
              </a:rPr>
              <a:t>Performance </a:t>
            </a:r>
            <a:r>
              <a:rPr lang="en-GB" sz="1600" kern="0" dirty="0">
                <a:latin typeface="+mn-lt"/>
                <a:ea typeface="ＭＳ Ｐゴシック" charset="0"/>
                <a:cs typeface="Arial" pitchFamily="34" charset="0"/>
              </a:rPr>
              <a:t>Management System </a:t>
            </a:r>
            <a:r>
              <a:rPr lang="en-GB" sz="1600" kern="0" dirty="0" smtClean="0">
                <a:ea typeface="ＭＳ Ｐゴシック" charset="0"/>
                <a:cs typeface="Arial" pitchFamily="34" charset="0"/>
              </a:rPr>
              <a:t>(e.g. IQMS, and others)</a:t>
            </a:r>
          </a:p>
          <a:p>
            <a:pPr eaLnBrk="0" fontAlgn="auto" hangingPunct="0">
              <a:spcBef>
                <a:spcPts val="300"/>
              </a:spcBef>
              <a:spcAft>
                <a:spcPts val="0"/>
              </a:spcAft>
              <a:buSzPct val="100000"/>
              <a:defRPr/>
            </a:pPr>
            <a:r>
              <a:rPr lang="en-GB" sz="1600" kern="0" dirty="0" smtClean="0">
                <a:latin typeface="+mn-lt"/>
                <a:ea typeface="ＭＳ Ｐゴシック" charset="0"/>
                <a:cs typeface="Arial" pitchFamily="34" charset="0"/>
              </a:rPr>
              <a:t>ANA / NSC Diagnostic Reports</a:t>
            </a:r>
          </a:p>
          <a:p>
            <a:pPr eaLnBrk="0" fontAlgn="auto" hangingPunct="0">
              <a:spcBef>
                <a:spcPts val="300"/>
              </a:spcBef>
              <a:spcAft>
                <a:spcPts val="0"/>
              </a:spcAft>
              <a:buSzPct val="100000"/>
              <a:defRPr/>
            </a:pPr>
            <a:r>
              <a:rPr lang="en-GB" sz="1600" kern="0" dirty="0" smtClean="0">
                <a:ea typeface="ＭＳ Ｐゴシック" charset="0"/>
                <a:cs typeface="Arial" pitchFamily="34" charset="0"/>
              </a:rPr>
              <a:t>Teacher Self-Diagnostic Assessment</a:t>
            </a:r>
          </a:p>
          <a:p>
            <a:pPr eaLnBrk="0" fontAlgn="auto" hangingPunct="0">
              <a:spcBef>
                <a:spcPts val="300"/>
              </a:spcBef>
              <a:spcAft>
                <a:spcPts val="0"/>
              </a:spcAft>
              <a:buSzPct val="100000"/>
              <a:defRPr/>
            </a:pPr>
            <a:r>
              <a:rPr lang="en-GB" sz="1600" kern="0" dirty="0" smtClean="0">
                <a:latin typeface="+mn-lt"/>
                <a:ea typeface="ＭＳ Ｐゴシック" charset="0"/>
                <a:cs typeface="Arial" pitchFamily="34" charset="0"/>
              </a:rPr>
              <a:t>Others</a:t>
            </a:r>
            <a:endParaRPr lang="en-GB" sz="1600" kern="0" dirty="0">
              <a:latin typeface="+mn-lt"/>
              <a:ea typeface="ＭＳ Ｐゴシック" charset="0"/>
              <a:cs typeface="Arial" pitchFamily="34" charset="0"/>
            </a:endParaRPr>
          </a:p>
        </p:txBody>
      </p:sp>
      <p:sp>
        <p:nvSpPr>
          <p:cNvPr id="37895" name="Rectangle 15"/>
          <p:cNvSpPr>
            <a:spLocks noChangeArrowheads="1"/>
          </p:cNvSpPr>
          <p:nvPr/>
        </p:nvSpPr>
        <p:spPr bwMode="gray">
          <a:xfrm>
            <a:off x="395289" y="3348419"/>
            <a:ext cx="1243012" cy="1114425"/>
          </a:xfrm>
          <a:prstGeom prst="rect">
            <a:avLst/>
          </a:prstGeom>
          <a:solidFill>
            <a:schemeClr val="accent1"/>
          </a:solidFill>
          <a:ln w="9525">
            <a:noFill/>
            <a:miter lim="800000"/>
            <a:headEnd/>
            <a:tailEnd/>
          </a:ln>
        </p:spPr>
        <p:txBody>
          <a:bodyPr lIns="72000" tIns="72000" rIns="72000" bIns="72000" anchor="ctr"/>
          <a:lstStyle/>
          <a:p>
            <a:pPr algn="ctr">
              <a:lnSpc>
                <a:spcPct val="120000"/>
              </a:lnSpc>
              <a:buFont typeface="Wingdings" pitchFamily="2" charset="2"/>
              <a:buNone/>
            </a:pPr>
            <a:r>
              <a:rPr lang="de-DE" sz="2400" b="1" dirty="0" smtClean="0">
                <a:solidFill>
                  <a:srgbClr val="FFFFFF"/>
                </a:solidFill>
              </a:rPr>
              <a:t>Identify</a:t>
            </a:r>
          </a:p>
          <a:p>
            <a:pPr algn="ctr">
              <a:lnSpc>
                <a:spcPct val="120000"/>
              </a:lnSpc>
              <a:buFont typeface="Wingdings" pitchFamily="2" charset="2"/>
              <a:buNone/>
            </a:pPr>
            <a:r>
              <a:rPr lang="de-DE" sz="2400" b="1" dirty="0" smtClean="0">
                <a:solidFill>
                  <a:srgbClr val="FFFFFF"/>
                </a:solidFill>
              </a:rPr>
              <a:t>Needs</a:t>
            </a:r>
            <a:endParaRPr lang="de-DE" sz="2400" b="1" dirty="0">
              <a:solidFill>
                <a:srgbClr val="FFFFFF"/>
              </a:solidFill>
            </a:endParaRPr>
          </a:p>
        </p:txBody>
      </p:sp>
      <p:sp>
        <p:nvSpPr>
          <p:cNvPr id="26" name="Rectangle 14"/>
          <p:cNvSpPr>
            <a:spLocks noChangeArrowheads="1"/>
          </p:cNvSpPr>
          <p:nvPr/>
        </p:nvSpPr>
        <p:spPr bwMode="gray">
          <a:xfrm>
            <a:off x="1773238" y="2098676"/>
            <a:ext cx="7129463" cy="1116013"/>
          </a:xfrm>
          <a:prstGeom prst="rect">
            <a:avLst/>
          </a:prstGeom>
          <a:solidFill>
            <a:schemeClr val="accent4">
              <a:lumMod val="20000"/>
              <a:lumOff val="80000"/>
            </a:schemeClr>
          </a:solidFill>
          <a:ln w="9525">
            <a:noFill/>
            <a:miter lim="800000"/>
            <a:headEnd/>
            <a:tailEnd/>
          </a:ln>
          <a:effectLst/>
          <a:extLst/>
        </p:spPr>
        <p:txBody>
          <a:bodyPr lIns="72000" tIns="72000" rIns="72000" bIns="72000" anchor="ctr"/>
          <a:lstStyle/>
          <a:p>
            <a:pPr eaLnBrk="0" fontAlgn="auto" hangingPunct="0">
              <a:spcBef>
                <a:spcPts val="300"/>
              </a:spcBef>
              <a:spcAft>
                <a:spcPts val="0"/>
              </a:spcAft>
              <a:buSzPct val="100000"/>
              <a:defRPr/>
            </a:pPr>
            <a:r>
              <a:rPr lang="en-GB" sz="1600" b="1" kern="0" dirty="0">
                <a:latin typeface="+mn-lt"/>
                <a:ea typeface="ＭＳ Ｐゴシック" charset="0"/>
                <a:cs typeface="Arial" pitchFamily="34" charset="0"/>
              </a:rPr>
              <a:t>Own professional </a:t>
            </a:r>
            <a:r>
              <a:rPr lang="en-GB" sz="1600" b="1" kern="0" dirty="0" smtClean="0">
                <a:latin typeface="+mn-lt"/>
                <a:ea typeface="ＭＳ Ｐゴシック" charset="0"/>
                <a:cs typeface="Arial" pitchFamily="34" charset="0"/>
              </a:rPr>
              <a:t>competence and practice: </a:t>
            </a:r>
            <a:endParaRPr lang="en-GB" sz="1600" b="1" kern="0" dirty="0">
              <a:latin typeface="+mn-lt"/>
              <a:ea typeface="ＭＳ Ｐゴシック" charset="0"/>
              <a:cs typeface="Arial" pitchFamily="34" charset="0"/>
            </a:endParaRPr>
          </a:p>
          <a:p>
            <a:pPr marL="180000" lvl="1" indent="-180000" fontAlgn="auto">
              <a:spcBef>
                <a:spcPts val="300"/>
              </a:spcBef>
              <a:spcAft>
                <a:spcPts val="0"/>
              </a:spcAft>
              <a:buClr>
                <a:srgbClr val="002060"/>
              </a:buClr>
              <a:buFontTx/>
              <a:buBlip>
                <a:blip r:embed="rId4"/>
              </a:buBlip>
              <a:defRPr/>
            </a:pPr>
            <a:r>
              <a:rPr lang="en-GB" sz="1600" dirty="0">
                <a:solidFill>
                  <a:prstClr val="black"/>
                </a:solidFill>
                <a:latin typeface="+mn-lt"/>
                <a:cs typeface="+mn-cs"/>
              </a:rPr>
              <a:t>Improve knowledge (content)</a:t>
            </a:r>
          </a:p>
          <a:p>
            <a:pPr marL="180000" lvl="1" indent="-180000" fontAlgn="auto">
              <a:spcBef>
                <a:spcPts val="300"/>
              </a:spcBef>
              <a:spcAft>
                <a:spcPts val="0"/>
              </a:spcAft>
              <a:buClr>
                <a:srgbClr val="002060"/>
              </a:buClr>
              <a:buFontTx/>
              <a:buBlip>
                <a:blip r:embed="rId4"/>
              </a:buBlip>
              <a:defRPr/>
            </a:pPr>
            <a:r>
              <a:rPr lang="en-GB" sz="1600" dirty="0">
                <a:solidFill>
                  <a:prstClr val="black"/>
                </a:solidFill>
                <a:latin typeface="+mn-lt"/>
                <a:cs typeface="+mn-cs"/>
              </a:rPr>
              <a:t>Improve and apply their skills (methodology/ teaching  practise)</a:t>
            </a:r>
          </a:p>
          <a:p>
            <a:pPr marL="180000" lvl="1" indent="-180000" fontAlgn="auto">
              <a:spcBef>
                <a:spcPts val="300"/>
              </a:spcBef>
              <a:spcAft>
                <a:spcPts val="0"/>
              </a:spcAft>
              <a:buClr>
                <a:srgbClr val="002060"/>
              </a:buClr>
              <a:buFontTx/>
              <a:buBlip>
                <a:blip r:embed="rId4"/>
              </a:buBlip>
              <a:defRPr/>
            </a:pPr>
            <a:r>
              <a:rPr lang="en-GB" sz="1600" dirty="0">
                <a:solidFill>
                  <a:prstClr val="black"/>
                </a:solidFill>
                <a:latin typeface="+mn-lt"/>
                <a:cs typeface="+mn-cs"/>
              </a:rPr>
              <a:t> Stay current</a:t>
            </a:r>
          </a:p>
        </p:txBody>
      </p:sp>
      <p:sp>
        <p:nvSpPr>
          <p:cNvPr id="37897" name="Rectangle 15"/>
          <p:cNvSpPr>
            <a:spLocks noChangeArrowheads="1"/>
          </p:cNvSpPr>
          <p:nvPr/>
        </p:nvSpPr>
        <p:spPr bwMode="gray">
          <a:xfrm>
            <a:off x="395289" y="2016126"/>
            <a:ext cx="1243012" cy="111601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72000" tIns="72000" rIns="72000" bIns="72000" anchor="ctr"/>
          <a:lstStyle/>
          <a:p>
            <a:pPr algn="ctr">
              <a:lnSpc>
                <a:spcPct val="120000"/>
              </a:lnSpc>
              <a:buFont typeface="Wingdings" pitchFamily="2" charset="2"/>
              <a:buNone/>
            </a:pPr>
            <a:r>
              <a:rPr lang="de-DE" sz="2800" b="1" dirty="0">
                <a:solidFill>
                  <a:srgbClr val="FFFFFF"/>
                </a:solidFill>
              </a:rPr>
              <a:t>Reflect </a:t>
            </a:r>
          </a:p>
        </p:txBody>
      </p:sp>
      <p:sp>
        <p:nvSpPr>
          <p:cNvPr id="37898" name="Text Placeholder 2"/>
          <p:cNvSpPr>
            <a:spLocks noGrp="1"/>
          </p:cNvSpPr>
          <p:nvPr>
            <p:ph type="body" sz="quarter" idx="13"/>
          </p:nvPr>
        </p:nvSpPr>
        <p:spPr>
          <a:xfrm>
            <a:off x="295275" y="692697"/>
            <a:ext cx="8597900" cy="636043"/>
          </a:xfrm>
        </p:spPr>
        <p:txBody>
          <a:bodyPr/>
          <a:lstStyle/>
          <a:p>
            <a:pPr marL="0" indent="0"/>
            <a:r>
              <a:rPr lang="en-US" sz="2400" dirty="0" smtClean="0">
                <a:solidFill>
                  <a:srgbClr val="7F7F7F"/>
                </a:solidFill>
              </a:rPr>
              <a:t>Teachers will be able to</a:t>
            </a:r>
            <a:r>
              <a:rPr lang="en-US" dirty="0" smtClean="0">
                <a:solidFill>
                  <a:srgbClr val="7F7F7F"/>
                </a:solidFill>
              </a:rPr>
              <a:t>:</a:t>
            </a:r>
          </a:p>
        </p:txBody>
      </p:sp>
      <p:sp>
        <p:nvSpPr>
          <p:cNvPr id="35857" name="Slide Number Placeholder 1"/>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72A2BB35-F262-487C-8D5C-8DD6BB798740}" type="slidenum">
              <a:rPr lang="en-ZA" smtClean="0">
                <a:solidFill>
                  <a:schemeClr val="tx2"/>
                </a:solidFill>
              </a:rPr>
              <a:pPr fontAlgn="base">
                <a:spcBef>
                  <a:spcPct val="0"/>
                </a:spcBef>
                <a:spcAft>
                  <a:spcPct val="0"/>
                </a:spcAft>
                <a:defRPr/>
              </a:pPr>
              <a:t>26</a:t>
            </a:fld>
            <a:endParaRPr lang="en-ZA" dirty="0" smtClean="0">
              <a:solidFill>
                <a:schemeClr val="tx2"/>
              </a:solidFill>
            </a:endParaRPr>
          </a:p>
        </p:txBody>
      </p:sp>
      <p:pic>
        <p:nvPicPr>
          <p:cNvPr id="37900" name="Picture 3" descr="../../../My%20Documents/Logos/SACE%20Logo%20col.jpg"/>
          <p:cNvPicPr>
            <a:picLocks noChangeAspect="1" noChangeArrowheads="1"/>
          </p:cNvPicPr>
          <p:nvPr/>
        </p:nvPicPr>
        <p:blipFill>
          <a:blip r:embed="rId5" r:link="rId6" cstate="print"/>
          <a:srcRect/>
          <a:stretch>
            <a:fillRect/>
          </a:stretch>
        </p:blipFill>
        <p:spPr bwMode="auto">
          <a:xfrm>
            <a:off x="8047038" y="152400"/>
            <a:ext cx="855663" cy="579438"/>
          </a:xfrm>
          <a:prstGeom prst="rect">
            <a:avLst/>
          </a:prstGeom>
          <a:noFill/>
          <a:ln w="6350">
            <a:solidFill>
              <a:srgbClr val="0000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5"/>
          <p:cNvSpPr>
            <a:spLocks noGrp="1"/>
          </p:cNvSpPr>
          <p:nvPr>
            <p:ph type="title"/>
          </p:nvPr>
        </p:nvSpPr>
        <p:spPr>
          <a:xfrm>
            <a:off x="0" y="180976"/>
            <a:ext cx="8893175" cy="558800"/>
          </a:xfrm>
        </p:spPr>
        <p:txBody>
          <a:bodyPr>
            <a:normAutofit/>
          </a:bodyPr>
          <a:lstStyle/>
          <a:p>
            <a:pPr eaLnBrk="1" hangingPunct="1"/>
            <a:r>
              <a:rPr lang="en-GB" sz="2800" b="1" dirty="0" smtClean="0">
                <a:solidFill>
                  <a:srgbClr val="003399"/>
                </a:solidFill>
              </a:rPr>
              <a:t>Integrated Quality Management System (IQMS) &amp; </a:t>
            </a:r>
            <a:r>
              <a:rPr lang="en-ZA" sz="2800" b="1" dirty="0" smtClean="0"/>
              <a:t>CPTD</a:t>
            </a:r>
            <a:endParaRPr lang="en-GB" sz="2800" b="1" dirty="0" smtClean="0"/>
          </a:p>
        </p:txBody>
      </p:sp>
      <p:sp>
        <p:nvSpPr>
          <p:cNvPr id="7" name="Text Placeholder 6"/>
          <p:cNvSpPr>
            <a:spLocks noGrp="1"/>
          </p:cNvSpPr>
          <p:nvPr>
            <p:ph type="body" sz="quarter" idx="13"/>
          </p:nvPr>
        </p:nvSpPr>
        <p:spPr>
          <a:xfrm>
            <a:off x="323529" y="836713"/>
            <a:ext cx="8597900" cy="288925"/>
          </a:xfrm>
        </p:spPr>
        <p:txBody>
          <a:bodyPr rtlCol="0"/>
          <a:lstStyle/>
          <a:p>
            <a:pPr marL="0" indent="0" eaLnBrk="1" fontAlgn="auto" hangingPunct="1">
              <a:spcAft>
                <a:spcPts val="0"/>
              </a:spcAft>
              <a:buFont typeface="Arial" pitchFamily="34" charset="0"/>
              <a:buNone/>
              <a:defRPr/>
            </a:pPr>
            <a:r>
              <a:rPr lang="en-US" sz="2400" dirty="0" smtClean="0"/>
              <a:t>How does IQMS relates to CPTD</a:t>
            </a:r>
            <a:endParaRPr lang="en-GB" sz="2400" dirty="0"/>
          </a:p>
        </p:txBody>
      </p:sp>
      <p:sp>
        <p:nvSpPr>
          <p:cNvPr id="36868" name="Text Placeholder 3"/>
          <p:cNvSpPr>
            <a:spLocks noGrp="1"/>
          </p:cNvSpPr>
          <p:nvPr>
            <p:ph type="body" sz="quarter" idx="10"/>
          </p:nvPr>
        </p:nvSpPr>
        <p:spPr>
          <a:xfrm>
            <a:off x="179513" y="980728"/>
            <a:ext cx="8597900" cy="5877272"/>
          </a:xfrm>
        </p:spPr>
        <p:txBody>
          <a:bodyPr>
            <a:normAutofit fontScale="77500" lnSpcReduction="20000"/>
          </a:bodyPr>
          <a:lstStyle/>
          <a:p>
            <a:pPr marL="0" indent="0" eaLnBrk="1" hangingPunct="1">
              <a:defRPr/>
            </a:pPr>
            <a:endParaRPr lang="en-US" dirty="0"/>
          </a:p>
          <a:p>
            <a:pPr lvl="1" eaLnBrk="1" hangingPunct="1">
              <a:defRPr/>
            </a:pPr>
            <a:r>
              <a:rPr lang="en-ZA" sz="3400" dirty="0" smtClean="0"/>
              <a:t>IQMS is a system that is used to help educators to identify their professional development needs and address them through various SACE Endorsed PD activities / programmes.</a:t>
            </a:r>
          </a:p>
          <a:p>
            <a:pPr marL="0" lvl="1" indent="0" eaLnBrk="1" hangingPunct="1">
              <a:buFontTx/>
              <a:buNone/>
              <a:defRPr/>
            </a:pPr>
            <a:endParaRPr lang="en-ZA" sz="3400" dirty="0" smtClean="0"/>
          </a:p>
          <a:p>
            <a:pPr lvl="1" eaLnBrk="1" hangingPunct="1">
              <a:defRPr/>
            </a:pPr>
            <a:r>
              <a:rPr lang="en-ZA" sz="3400" dirty="0" smtClean="0"/>
              <a:t>It also caters for performance evaluation of educators.</a:t>
            </a:r>
          </a:p>
          <a:p>
            <a:pPr marL="0" lvl="1" indent="0" eaLnBrk="1" hangingPunct="1">
              <a:buFontTx/>
              <a:buNone/>
              <a:defRPr/>
            </a:pPr>
            <a:endParaRPr lang="en-ZA" sz="3400" dirty="0" smtClean="0"/>
          </a:p>
          <a:p>
            <a:pPr lvl="1" eaLnBrk="1" hangingPunct="1">
              <a:defRPr/>
            </a:pPr>
            <a:r>
              <a:rPr lang="en-ZA" sz="3400" dirty="0" smtClean="0"/>
              <a:t>The CPTD System recognises all useful quality professional development activities/ programmes.</a:t>
            </a:r>
          </a:p>
          <a:p>
            <a:pPr marL="0" lvl="1" indent="0" eaLnBrk="1" hangingPunct="1">
              <a:buFontTx/>
              <a:buNone/>
              <a:defRPr/>
            </a:pPr>
            <a:endParaRPr lang="en-ZA" sz="3400" dirty="0" smtClean="0"/>
          </a:p>
          <a:p>
            <a:pPr lvl="1" eaLnBrk="1" hangingPunct="1">
              <a:defRPr/>
            </a:pPr>
            <a:r>
              <a:rPr lang="en-ZA" sz="3400" dirty="0" smtClean="0"/>
              <a:t>These PD activities/ programmes are informed by the identified needs from IQMS processes.</a:t>
            </a:r>
          </a:p>
          <a:p>
            <a:pPr marL="0" lvl="1" indent="0" eaLnBrk="1" hangingPunct="1">
              <a:buFontTx/>
              <a:buNone/>
              <a:defRPr/>
            </a:pPr>
            <a:endParaRPr lang="en-ZA" sz="3400" dirty="0" smtClean="0"/>
          </a:p>
          <a:p>
            <a:pPr lvl="1" eaLnBrk="1" hangingPunct="1">
              <a:defRPr/>
            </a:pPr>
            <a:r>
              <a:rPr lang="en-ZA" sz="3400" dirty="0" smtClean="0"/>
              <a:t>They must also enable teachers to improve teaching and learning and ultimately earn PD points.</a:t>
            </a:r>
          </a:p>
          <a:p>
            <a:pPr lvl="1" eaLnBrk="1" hangingPunct="1">
              <a:defRPr/>
            </a:pPr>
            <a:endParaRPr lang="en-ZA" dirty="0" smtClean="0"/>
          </a:p>
          <a:p>
            <a:pPr lvl="1" eaLnBrk="1" hangingPunct="1">
              <a:defRPr/>
            </a:pPr>
            <a:endParaRPr lang="en-US" sz="1100" dirty="0" smtClean="0"/>
          </a:p>
          <a:p>
            <a:pPr lvl="1" eaLnBrk="1" hangingPunct="1">
              <a:defRPr/>
            </a:pPr>
            <a:endParaRPr lang="en-US" sz="1100" dirty="0"/>
          </a:p>
          <a:p>
            <a:pPr lvl="1" eaLnBrk="1" hangingPunct="1">
              <a:defRPr/>
            </a:pPr>
            <a:endParaRPr lang="en-US" sz="1100" dirty="0" smtClean="0"/>
          </a:p>
          <a:p>
            <a:pPr lvl="1" eaLnBrk="1" hangingPunct="1">
              <a:defRPr/>
            </a:pPr>
            <a:endParaRPr lang="en-US" sz="1100" dirty="0"/>
          </a:p>
          <a:p>
            <a:pPr lvl="1" eaLnBrk="1" hangingPunct="1">
              <a:defRPr/>
            </a:pPr>
            <a:endParaRPr lang="en-GB" dirty="0" smtClean="0"/>
          </a:p>
          <a:p>
            <a:pPr marL="0" lvl="1" indent="0" eaLnBrk="1" hangingPunct="1">
              <a:buFontTx/>
              <a:buNone/>
              <a:defRPr/>
            </a:pPr>
            <a:endParaRPr lang="en-GB" dirty="0" smtClean="0"/>
          </a:p>
        </p:txBody>
      </p:sp>
      <p:sp>
        <p:nvSpPr>
          <p:cNvPr id="36870" name="Slide Number Placeholder 8"/>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F72106E1-CD0D-4D8A-A50B-FC3E505628E7}" type="slidenum">
              <a:rPr lang="en-ZA" smtClean="0">
                <a:solidFill>
                  <a:schemeClr val="tx2"/>
                </a:solidFill>
              </a:rPr>
              <a:pPr fontAlgn="base">
                <a:spcBef>
                  <a:spcPct val="0"/>
                </a:spcBef>
                <a:spcAft>
                  <a:spcPct val="0"/>
                </a:spcAft>
                <a:defRPr/>
              </a:pPr>
              <a:t>27</a:t>
            </a:fld>
            <a:endParaRPr lang="en-ZA" smtClean="0">
              <a:solidFill>
                <a:schemeClr val="tx2"/>
              </a:solidFill>
            </a:endParaRPr>
          </a:p>
        </p:txBody>
      </p:sp>
      <p:pic>
        <p:nvPicPr>
          <p:cNvPr id="38919" name="Picture 3" descr="../../../My%20Documents/Logos/SACE%20Logo%20col.jpg"/>
          <p:cNvPicPr>
            <a:picLocks noChangeAspect="1" noChangeArrowheads="1"/>
          </p:cNvPicPr>
          <p:nvPr/>
        </p:nvPicPr>
        <p:blipFill>
          <a:blip r:embed="rId3" r:link="rId4" cstate="print"/>
          <a:srcRect/>
          <a:stretch>
            <a:fillRect/>
          </a:stretch>
        </p:blipFill>
        <p:spPr bwMode="auto">
          <a:xfrm>
            <a:off x="8572729" y="0"/>
            <a:ext cx="571273" cy="386184"/>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p:cNvSpPr>
            <a:spLocks noGrp="1"/>
          </p:cNvSpPr>
          <p:nvPr>
            <p:ph type="title"/>
          </p:nvPr>
        </p:nvSpPr>
        <p:spPr>
          <a:xfrm>
            <a:off x="-180528" y="180976"/>
            <a:ext cx="9324528" cy="558800"/>
          </a:xfrm>
        </p:spPr>
        <p:txBody>
          <a:bodyPr>
            <a:noAutofit/>
          </a:bodyPr>
          <a:lstStyle/>
          <a:p>
            <a:pPr eaLnBrk="1" hangingPunct="1"/>
            <a:r>
              <a:rPr lang="en-GB" sz="2800" dirty="0" smtClean="0">
                <a:solidFill>
                  <a:srgbClr val="003399"/>
                </a:solidFill>
              </a:rPr>
              <a:t> </a:t>
            </a:r>
            <a:r>
              <a:rPr lang="en-GB" sz="2800" b="1" dirty="0" smtClean="0">
                <a:solidFill>
                  <a:srgbClr val="003399"/>
                </a:solidFill>
              </a:rPr>
              <a:t>Integrated Quality Management System (IQMS) &amp; </a:t>
            </a:r>
            <a:r>
              <a:rPr lang="en-ZA" sz="2800" b="1" dirty="0" smtClean="0"/>
              <a:t>CPTD MS</a:t>
            </a:r>
            <a:endParaRPr lang="en-GB" sz="2800" b="1" dirty="0" smtClean="0"/>
          </a:p>
        </p:txBody>
      </p:sp>
      <p:sp>
        <p:nvSpPr>
          <p:cNvPr id="7" name="Text Placeholder 6"/>
          <p:cNvSpPr>
            <a:spLocks noGrp="1"/>
          </p:cNvSpPr>
          <p:nvPr>
            <p:ph type="body" sz="quarter" idx="13"/>
          </p:nvPr>
        </p:nvSpPr>
        <p:spPr>
          <a:xfrm>
            <a:off x="295275" y="692697"/>
            <a:ext cx="8597900" cy="636042"/>
          </a:xfrm>
        </p:spPr>
        <p:txBody>
          <a:bodyPr rtlCol="0"/>
          <a:lstStyle/>
          <a:p>
            <a:pPr marL="0" indent="0" eaLnBrk="1" fontAlgn="auto" hangingPunct="1">
              <a:spcAft>
                <a:spcPts val="0"/>
              </a:spcAft>
              <a:buFont typeface="Arial" pitchFamily="34" charset="0"/>
              <a:buNone/>
              <a:defRPr/>
            </a:pPr>
            <a:r>
              <a:rPr lang="en-US" sz="2400" dirty="0" smtClean="0"/>
              <a:t>How does the IQMS process unfolds and relates to the CPTD MS</a:t>
            </a:r>
            <a:endParaRPr lang="en-GB" sz="2400" dirty="0"/>
          </a:p>
        </p:txBody>
      </p:sp>
      <p:sp>
        <p:nvSpPr>
          <p:cNvPr id="36868" name="Text Placeholder 3"/>
          <p:cNvSpPr>
            <a:spLocks noGrp="1"/>
          </p:cNvSpPr>
          <p:nvPr>
            <p:ph type="body" sz="quarter" idx="10"/>
          </p:nvPr>
        </p:nvSpPr>
        <p:spPr>
          <a:xfrm>
            <a:off x="323527" y="1412876"/>
            <a:ext cx="8569647" cy="5040460"/>
          </a:xfrm>
        </p:spPr>
        <p:style>
          <a:lnRef idx="1">
            <a:schemeClr val="dk1"/>
          </a:lnRef>
          <a:fillRef idx="2">
            <a:schemeClr val="dk1"/>
          </a:fillRef>
          <a:effectRef idx="1">
            <a:schemeClr val="dk1"/>
          </a:effectRef>
          <a:fontRef idx="minor">
            <a:schemeClr val="dk1"/>
          </a:fontRef>
        </p:style>
        <p:txBody>
          <a:bodyPr>
            <a:normAutofit fontScale="77500" lnSpcReduction="20000"/>
          </a:bodyPr>
          <a:lstStyle/>
          <a:p>
            <a:pPr marL="0" lvl="1" indent="0">
              <a:buNone/>
              <a:defRPr/>
            </a:pPr>
            <a:r>
              <a:rPr lang="en-ZA" b="1" dirty="0" smtClean="0"/>
              <a:t>STEP 1: </a:t>
            </a:r>
            <a:r>
              <a:rPr lang="en-ZA" dirty="0" smtClean="0"/>
              <a:t>Teachers are at the centre of the education system. They take 	responsibility for their own professional development. The key 	goals of professional development is to improve classroom 	practice and learning outcomes.</a:t>
            </a:r>
          </a:p>
          <a:p>
            <a:pPr marL="0" lvl="1" indent="0">
              <a:buNone/>
              <a:defRPr/>
            </a:pPr>
            <a:r>
              <a:rPr lang="en-ZA" b="1" dirty="0" smtClean="0"/>
              <a:t>STEP 2: </a:t>
            </a:r>
            <a:r>
              <a:rPr lang="en-ZA" dirty="0" smtClean="0"/>
              <a:t>Teachers identify PD needs through IQMS and other related 	processes.</a:t>
            </a:r>
          </a:p>
          <a:p>
            <a:pPr marL="0" lvl="1" indent="0">
              <a:buNone/>
              <a:defRPr/>
            </a:pPr>
            <a:r>
              <a:rPr lang="en-ZA" b="1" dirty="0" smtClean="0"/>
              <a:t>STEP 3: </a:t>
            </a:r>
            <a:r>
              <a:rPr lang="en-ZA" dirty="0" smtClean="0"/>
              <a:t>Teachers develop their professional development/growth plan 	and choose activities that will help them address the identified 	needs from the database of the SACE approved providers and 	endorsed PD activities. </a:t>
            </a:r>
          </a:p>
          <a:p>
            <a:pPr marL="0" lvl="1" indent="0">
              <a:buNone/>
              <a:defRPr/>
            </a:pPr>
            <a:r>
              <a:rPr lang="en-ZA" b="1" dirty="0" smtClean="0"/>
              <a:t>STEP 4: </a:t>
            </a:r>
            <a:r>
              <a:rPr lang="en-ZA" dirty="0" smtClean="0"/>
              <a:t>Teachers participate in quality SACE Endorsed Professional 	Development Activities / Programmes (Teacher / School / 	Externally initiated) in order to improve  teaching and learning</a:t>
            </a:r>
            <a:r>
              <a:rPr lang="en-ZA" sz="2400" dirty="0" smtClean="0"/>
              <a:t>.</a:t>
            </a:r>
          </a:p>
          <a:p>
            <a:pPr marL="0" lvl="1" indent="0">
              <a:buNone/>
              <a:defRPr/>
            </a:pPr>
            <a:r>
              <a:rPr lang="en-ZA" b="1" dirty="0" smtClean="0"/>
              <a:t>STEP 5: </a:t>
            </a:r>
            <a:r>
              <a:rPr lang="en-ZA" dirty="0" smtClean="0"/>
              <a:t>Teachers earn PD Points from the SACE Endorsed PD activities / 	programmes they participated in over a three year cycle. </a:t>
            </a:r>
          </a:p>
          <a:p>
            <a:pPr lvl="1" eaLnBrk="1" hangingPunct="1">
              <a:buNone/>
              <a:defRPr/>
            </a:pPr>
            <a:endParaRPr lang="en-ZA" dirty="0" smtClean="0"/>
          </a:p>
          <a:p>
            <a:pPr lvl="1" eaLnBrk="1" hangingPunct="1">
              <a:defRPr/>
            </a:pPr>
            <a:endParaRPr lang="en-US" sz="1100" dirty="0" smtClean="0"/>
          </a:p>
          <a:p>
            <a:pPr lvl="1" eaLnBrk="1" hangingPunct="1">
              <a:defRPr/>
            </a:pPr>
            <a:endParaRPr lang="en-US" sz="1100" dirty="0"/>
          </a:p>
          <a:p>
            <a:pPr lvl="1" eaLnBrk="1" hangingPunct="1">
              <a:defRPr/>
            </a:pPr>
            <a:endParaRPr lang="en-US" sz="1100" dirty="0" smtClean="0"/>
          </a:p>
          <a:p>
            <a:pPr lvl="1" eaLnBrk="1" hangingPunct="1">
              <a:defRPr/>
            </a:pPr>
            <a:endParaRPr lang="en-US" sz="1100" dirty="0"/>
          </a:p>
          <a:p>
            <a:pPr lvl="1" eaLnBrk="1" hangingPunct="1">
              <a:defRPr/>
            </a:pPr>
            <a:endParaRPr lang="en-GB" dirty="0" smtClean="0"/>
          </a:p>
          <a:p>
            <a:pPr marL="0" lvl="1" indent="0" eaLnBrk="1" hangingPunct="1">
              <a:buFontTx/>
              <a:buNone/>
              <a:defRPr/>
            </a:pPr>
            <a:endParaRPr lang="en-GB" dirty="0" smtClean="0"/>
          </a:p>
        </p:txBody>
      </p:sp>
      <p:sp>
        <p:nvSpPr>
          <p:cNvPr id="36870" name="Slide Number Placeholder 8"/>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5F28373A-553A-4268-A9E0-2A0A77910FF0}" type="slidenum">
              <a:rPr lang="en-ZA" smtClean="0">
                <a:solidFill>
                  <a:schemeClr val="tx2"/>
                </a:solidFill>
              </a:rPr>
              <a:pPr fontAlgn="base">
                <a:spcBef>
                  <a:spcPct val="0"/>
                </a:spcBef>
                <a:spcAft>
                  <a:spcPct val="0"/>
                </a:spcAft>
                <a:defRPr/>
              </a:pPr>
              <a:t>28</a:t>
            </a:fld>
            <a:endParaRPr lang="en-ZA" smtClean="0">
              <a:solidFill>
                <a:schemeClr val="tx2"/>
              </a:solidFill>
            </a:endParaRPr>
          </a:p>
        </p:txBody>
      </p:sp>
      <p:pic>
        <p:nvPicPr>
          <p:cNvPr id="39943" name="Picture 3" descr="../../../My%20Documents/Logos/SACE%20Logo%20col.jpg"/>
          <p:cNvPicPr>
            <a:picLocks noChangeAspect="1" noChangeArrowheads="1"/>
          </p:cNvPicPr>
          <p:nvPr/>
        </p:nvPicPr>
        <p:blipFill>
          <a:blip r:embed="rId3" r:link="rId4" cstate="print"/>
          <a:srcRect/>
          <a:stretch>
            <a:fillRect/>
          </a:stretch>
        </p:blipFill>
        <p:spPr bwMode="auto">
          <a:xfrm>
            <a:off x="8676456" y="1"/>
            <a:ext cx="467544" cy="316063"/>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5"/>
          <p:cNvSpPr>
            <a:spLocks noGrp="1"/>
          </p:cNvSpPr>
          <p:nvPr>
            <p:ph type="title"/>
          </p:nvPr>
        </p:nvSpPr>
        <p:spPr>
          <a:xfrm>
            <a:off x="-396552" y="0"/>
            <a:ext cx="9289727" cy="558800"/>
          </a:xfrm>
        </p:spPr>
        <p:txBody>
          <a:bodyPr>
            <a:normAutofit fontScale="90000"/>
          </a:bodyPr>
          <a:lstStyle/>
          <a:p>
            <a:pPr eaLnBrk="1" hangingPunct="1"/>
            <a:r>
              <a:rPr lang="en-GB" sz="3100" b="1" dirty="0" smtClean="0"/>
              <a:t>How does IQMS process relates to the CPTD MS Process? </a:t>
            </a:r>
          </a:p>
        </p:txBody>
      </p:sp>
      <p:sp>
        <p:nvSpPr>
          <p:cNvPr id="9" name="Slide Number Placeholder 8"/>
          <p:cNvSpPr>
            <a:spLocks noGrp="1"/>
          </p:cNvSpPr>
          <p:nvPr>
            <p:ph type="sldNum" sz="quarter" idx="14"/>
          </p:nvPr>
        </p:nvSpPr>
        <p:spPr/>
        <p:txBody>
          <a:bodyPr/>
          <a:lstStyle/>
          <a:p>
            <a:pPr>
              <a:defRPr/>
            </a:pPr>
            <a:fld id="{B0533A4B-F5C1-4E32-B87F-A1C13995DEFE}" type="slidenum">
              <a:rPr lang="en-ZA" smtClean="0"/>
              <a:pPr>
                <a:defRPr/>
              </a:pPr>
              <a:t>29</a:t>
            </a:fld>
            <a:endParaRPr lang="en-ZA" dirty="0"/>
          </a:p>
        </p:txBody>
      </p:sp>
      <p:sp>
        <p:nvSpPr>
          <p:cNvPr id="40965" name="Rectangle 108"/>
          <p:cNvSpPr>
            <a:spLocks noChangeArrowheads="1"/>
          </p:cNvSpPr>
          <p:nvPr>
            <p:custDataLst>
              <p:tags r:id="rId2"/>
            </p:custDataLst>
          </p:nvPr>
        </p:nvSpPr>
        <p:spPr bwMode="auto">
          <a:xfrm>
            <a:off x="539749" y="1268761"/>
            <a:ext cx="2088035" cy="1655415"/>
          </a:xfrm>
          <a:prstGeom prst="rect">
            <a:avLst/>
          </a:prstGeom>
          <a:solidFill>
            <a:schemeClr val="bg2"/>
          </a:solidFill>
          <a:ln w="9525" algn="ctr">
            <a:noFill/>
            <a:miter lim="800000"/>
            <a:headEnd/>
            <a:tailEnd/>
          </a:ln>
        </p:spPr>
        <p:txBody>
          <a:bodyPr wrap="none" lIns="90000" rIns="720000" anchor="ctr"/>
          <a:lstStyle/>
          <a:p>
            <a:r>
              <a:rPr lang="en-ZA" dirty="0"/>
              <a:t>Teachers’ </a:t>
            </a:r>
          </a:p>
          <a:p>
            <a:r>
              <a:rPr lang="en-ZA" dirty="0"/>
              <a:t>summative turns to </a:t>
            </a:r>
          </a:p>
          <a:p>
            <a:r>
              <a:rPr lang="en-ZA" dirty="0"/>
              <a:t>baseline evaluation</a:t>
            </a:r>
          </a:p>
        </p:txBody>
      </p:sp>
      <p:sp>
        <p:nvSpPr>
          <p:cNvPr id="40966" name="Rectangle 108"/>
          <p:cNvSpPr>
            <a:spLocks noChangeArrowheads="1"/>
          </p:cNvSpPr>
          <p:nvPr>
            <p:custDataLst>
              <p:tags r:id="rId3"/>
            </p:custDataLst>
          </p:nvPr>
        </p:nvSpPr>
        <p:spPr bwMode="auto">
          <a:xfrm>
            <a:off x="1475656" y="3284539"/>
            <a:ext cx="1943819" cy="1296590"/>
          </a:xfrm>
          <a:prstGeom prst="rect">
            <a:avLst/>
          </a:prstGeom>
          <a:solidFill>
            <a:schemeClr val="bg2"/>
          </a:solidFill>
          <a:ln w="9525" algn="ctr">
            <a:noFill/>
            <a:miter lim="800000"/>
            <a:headEnd/>
            <a:tailEnd/>
          </a:ln>
        </p:spPr>
        <p:txBody>
          <a:bodyPr wrap="none" lIns="90000" rIns="720000" anchor="ctr"/>
          <a:lstStyle/>
          <a:p>
            <a:r>
              <a:rPr lang="en-ZA" dirty="0"/>
              <a:t>Teacher </a:t>
            </a:r>
          </a:p>
          <a:p>
            <a:r>
              <a:rPr lang="en-ZA" dirty="0"/>
              <a:t>decides on </a:t>
            </a:r>
          </a:p>
          <a:p>
            <a:r>
              <a:rPr lang="en-ZA" dirty="0"/>
              <a:t>activities</a:t>
            </a:r>
          </a:p>
        </p:txBody>
      </p:sp>
      <p:sp>
        <p:nvSpPr>
          <p:cNvPr id="40967" name="Rectangle 108"/>
          <p:cNvSpPr>
            <a:spLocks noChangeArrowheads="1"/>
          </p:cNvSpPr>
          <p:nvPr>
            <p:custDataLst>
              <p:tags r:id="rId4"/>
            </p:custDataLst>
          </p:nvPr>
        </p:nvSpPr>
        <p:spPr bwMode="auto">
          <a:xfrm>
            <a:off x="2699793" y="4941169"/>
            <a:ext cx="2089151" cy="1223963"/>
          </a:xfrm>
          <a:prstGeom prst="rect">
            <a:avLst/>
          </a:prstGeom>
          <a:solidFill>
            <a:schemeClr val="bg2"/>
          </a:solidFill>
          <a:ln w="9525" algn="ctr">
            <a:noFill/>
            <a:miter lim="800000"/>
            <a:headEnd/>
            <a:tailEnd/>
          </a:ln>
        </p:spPr>
        <p:txBody>
          <a:bodyPr wrap="none" lIns="90000" rIns="720000" anchor="ctr"/>
          <a:lstStyle/>
          <a:p>
            <a:r>
              <a:rPr lang="en-ZA" dirty="0"/>
              <a:t>Teacher participates </a:t>
            </a:r>
          </a:p>
          <a:p>
            <a:r>
              <a:rPr lang="en-ZA" dirty="0"/>
              <a:t>in continuing </a:t>
            </a:r>
          </a:p>
          <a:p>
            <a:r>
              <a:rPr lang="en-ZA" dirty="0"/>
              <a:t>professional </a:t>
            </a:r>
          </a:p>
          <a:p>
            <a:r>
              <a:rPr lang="en-ZA" dirty="0"/>
              <a:t>development</a:t>
            </a:r>
          </a:p>
        </p:txBody>
      </p:sp>
      <p:sp>
        <p:nvSpPr>
          <p:cNvPr id="33" name="AutoShape 11"/>
          <p:cNvSpPr>
            <a:spLocks noChangeArrowheads="1"/>
          </p:cNvSpPr>
          <p:nvPr/>
        </p:nvSpPr>
        <p:spPr bwMode="auto">
          <a:xfrm>
            <a:off x="2915816" y="836712"/>
            <a:ext cx="2879725" cy="1531937"/>
          </a:xfrm>
          <a:prstGeom prst="hexagon">
            <a:avLst>
              <a:gd name="adj" fmla="val 43571"/>
              <a:gd name="vf" fmla="val 115470"/>
            </a:avLst>
          </a:prstGeom>
          <a:solidFill>
            <a:schemeClr val="accent6"/>
          </a:solidFill>
          <a:ln w="28575" algn="ctr">
            <a:solidFill>
              <a:schemeClr val="bg1"/>
            </a:solidFill>
            <a:miter lim="800000"/>
            <a:headEnd/>
            <a:tailEnd/>
          </a:ln>
        </p:spPr>
        <p:txBody>
          <a:bodyPr lIns="54000" tIns="54000" rIns="54000" bIns="54000" anchor="ctr"/>
          <a:lstStyle/>
          <a:p>
            <a:pPr marL="182563" indent="-182563" algn="ctr" defTabSz="330200">
              <a:buClr>
                <a:schemeClr val="folHlink"/>
              </a:buClr>
              <a:tabLst>
                <a:tab pos="8521700" algn="r"/>
              </a:tabLst>
              <a:defRPr/>
            </a:pPr>
            <a:r>
              <a:rPr lang="en-ZA" sz="2000" b="1" dirty="0">
                <a:solidFill>
                  <a:schemeClr val="bg1"/>
                </a:solidFill>
              </a:rPr>
              <a:t>Developmental needs are identified</a:t>
            </a:r>
          </a:p>
          <a:p>
            <a:pPr marL="182563" indent="-182563" algn="ctr" defTabSz="330200">
              <a:buClr>
                <a:schemeClr val="folHlink"/>
              </a:buClr>
              <a:tabLst>
                <a:tab pos="8521700" algn="r"/>
              </a:tabLst>
              <a:defRPr/>
            </a:pPr>
            <a:endParaRPr lang="en-GB" sz="1600" b="1" dirty="0">
              <a:solidFill>
                <a:schemeClr val="bg1"/>
              </a:solidFill>
              <a:latin typeface="+mn-lt"/>
            </a:endParaRPr>
          </a:p>
        </p:txBody>
      </p:sp>
      <p:sp>
        <p:nvSpPr>
          <p:cNvPr id="34" name="AutoShape 11"/>
          <p:cNvSpPr>
            <a:spLocks noChangeArrowheads="1"/>
          </p:cNvSpPr>
          <p:nvPr/>
        </p:nvSpPr>
        <p:spPr bwMode="auto">
          <a:xfrm>
            <a:off x="3771901" y="2348880"/>
            <a:ext cx="3752428" cy="2160240"/>
          </a:xfrm>
          <a:prstGeom prst="hexagon">
            <a:avLst>
              <a:gd name="adj" fmla="val 43571"/>
              <a:gd name="vf" fmla="val 115470"/>
            </a:avLst>
          </a:prstGeom>
          <a:solidFill>
            <a:schemeClr val="accent6"/>
          </a:solidFill>
          <a:ln w="28575" algn="ctr">
            <a:solidFill>
              <a:schemeClr val="bg1"/>
            </a:solidFill>
            <a:miter lim="800000"/>
            <a:headEnd/>
            <a:tailEnd/>
          </a:ln>
        </p:spPr>
        <p:txBody>
          <a:bodyPr lIns="54000" tIns="54000" rIns="54000" bIns="54000" anchor="ctr"/>
          <a:lstStyle/>
          <a:p>
            <a:pPr marL="182563" indent="-182563" algn="ctr" defTabSz="330200">
              <a:buClr>
                <a:schemeClr val="folHlink"/>
              </a:buClr>
              <a:tabLst>
                <a:tab pos="8521700" algn="r"/>
              </a:tabLst>
              <a:defRPr/>
            </a:pPr>
            <a:r>
              <a:rPr lang="en-ZA" sz="2000" b="1" dirty="0" smtClean="0">
                <a:solidFill>
                  <a:schemeClr val="bg1"/>
                </a:solidFill>
              </a:rPr>
              <a:t>Teacher / School /  and SACE Endorsed Externally Activities </a:t>
            </a:r>
            <a:r>
              <a:rPr lang="en-ZA" sz="2000" b="1" dirty="0">
                <a:solidFill>
                  <a:schemeClr val="bg1"/>
                </a:solidFill>
              </a:rPr>
              <a:t>in response to the needs are chosen/selected</a:t>
            </a:r>
          </a:p>
        </p:txBody>
      </p:sp>
      <p:sp>
        <p:nvSpPr>
          <p:cNvPr id="35" name="AutoShape 11"/>
          <p:cNvSpPr>
            <a:spLocks noChangeArrowheads="1"/>
          </p:cNvSpPr>
          <p:nvPr/>
        </p:nvSpPr>
        <p:spPr bwMode="auto">
          <a:xfrm>
            <a:off x="4932040" y="4509120"/>
            <a:ext cx="3456384" cy="1944316"/>
          </a:xfrm>
          <a:prstGeom prst="hexagon">
            <a:avLst>
              <a:gd name="adj" fmla="val 43571"/>
              <a:gd name="vf" fmla="val 115470"/>
            </a:avLst>
          </a:prstGeom>
          <a:solidFill>
            <a:schemeClr val="accent6"/>
          </a:solidFill>
          <a:ln w="28575" algn="ctr">
            <a:solidFill>
              <a:schemeClr val="bg1"/>
            </a:solidFill>
            <a:miter lim="800000"/>
            <a:headEnd/>
            <a:tailEnd/>
          </a:ln>
        </p:spPr>
        <p:txBody>
          <a:bodyPr lIns="54000" tIns="54000" rIns="54000" bIns="54000" anchor="ctr"/>
          <a:lstStyle/>
          <a:p>
            <a:pPr marL="182563" indent="-182563" algn="ctr" defTabSz="330200">
              <a:buClr>
                <a:schemeClr val="folHlink"/>
              </a:buClr>
              <a:tabLst>
                <a:tab pos="8521700" algn="r"/>
              </a:tabLst>
              <a:defRPr/>
            </a:pPr>
            <a:r>
              <a:rPr lang="en-ZA" sz="2000" b="1" dirty="0">
                <a:solidFill>
                  <a:schemeClr val="bg1"/>
                </a:solidFill>
              </a:rPr>
              <a:t>Participation in and completion of activities leads to accumulation of PD points</a:t>
            </a:r>
          </a:p>
        </p:txBody>
      </p:sp>
      <p:sp>
        <p:nvSpPr>
          <p:cNvPr id="40971" name="AutoShape 12"/>
          <p:cNvSpPr>
            <a:spLocks noChangeArrowheads="1"/>
          </p:cNvSpPr>
          <p:nvPr>
            <p:custDataLst>
              <p:tags r:id="rId5"/>
            </p:custDataLst>
          </p:nvPr>
        </p:nvSpPr>
        <p:spPr bwMode="auto">
          <a:xfrm>
            <a:off x="2627785" y="1484785"/>
            <a:ext cx="428625" cy="392113"/>
          </a:xfrm>
          <a:prstGeom prst="rightArrow">
            <a:avLst>
              <a:gd name="adj1" fmla="val 50000"/>
              <a:gd name="adj2" fmla="val 31923"/>
            </a:avLst>
          </a:prstGeom>
          <a:solidFill>
            <a:schemeClr val="tx2"/>
          </a:solidFill>
          <a:ln w="9525" algn="ctr">
            <a:noFill/>
            <a:miter lim="800000"/>
            <a:headEnd/>
            <a:tailEnd/>
          </a:ln>
        </p:spPr>
        <p:txBody>
          <a:bodyPr wrap="none" lIns="90000" rIns="720000" anchor="ctr"/>
          <a:lstStyle/>
          <a:p>
            <a:pPr algn="r"/>
            <a:endParaRPr lang="en-GB" sz="1200" b="1">
              <a:solidFill>
                <a:schemeClr val="bg1"/>
              </a:solidFill>
            </a:endParaRPr>
          </a:p>
        </p:txBody>
      </p:sp>
      <p:sp>
        <p:nvSpPr>
          <p:cNvPr id="40972" name="AutoShape 12"/>
          <p:cNvSpPr>
            <a:spLocks noChangeArrowheads="1"/>
          </p:cNvSpPr>
          <p:nvPr>
            <p:custDataLst>
              <p:tags r:id="rId6"/>
            </p:custDataLst>
          </p:nvPr>
        </p:nvSpPr>
        <p:spPr bwMode="auto">
          <a:xfrm>
            <a:off x="3419872" y="3284984"/>
            <a:ext cx="576461" cy="392112"/>
          </a:xfrm>
          <a:prstGeom prst="rightArrow">
            <a:avLst>
              <a:gd name="adj1" fmla="val 50000"/>
              <a:gd name="adj2" fmla="val 31884"/>
            </a:avLst>
          </a:prstGeom>
          <a:solidFill>
            <a:schemeClr val="tx2"/>
          </a:solidFill>
          <a:ln w="9525" algn="ctr">
            <a:noFill/>
            <a:miter lim="800000"/>
            <a:headEnd/>
            <a:tailEnd/>
          </a:ln>
        </p:spPr>
        <p:txBody>
          <a:bodyPr wrap="none" lIns="90000" rIns="720000" anchor="ctr"/>
          <a:lstStyle/>
          <a:p>
            <a:pPr algn="r"/>
            <a:endParaRPr lang="en-GB" sz="1200" b="1">
              <a:solidFill>
                <a:schemeClr val="bg1"/>
              </a:solidFill>
            </a:endParaRPr>
          </a:p>
        </p:txBody>
      </p:sp>
      <p:sp>
        <p:nvSpPr>
          <p:cNvPr id="40973" name="AutoShape 12"/>
          <p:cNvSpPr>
            <a:spLocks noChangeArrowheads="1"/>
          </p:cNvSpPr>
          <p:nvPr>
            <p:custDataLst>
              <p:tags r:id="rId7"/>
            </p:custDataLst>
          </p:nvPr>
        </p:nvSpPr>
        <p:spPr bwMode="auto">
          <a:xfrm>
            <a:off x="4716016" y="5301208"/>
            <a:ext cx="504056" cy="392112"/>
          </a:xfrm>
          <a:prstGeom prst="rightArrow">
            <a:avLst>
              <a:gd name="adj1" fmla="val 50000"/>
              <a:gd name="adj2" fmla="val 31864"/>
            </a:avLst>
          </a:prstGeom>
          <a:solidFill>
            <a:schemeClr val="tx2"/>
          </a:solidFill>
          <a:ln w="9525" algn="ctr">
            <a:noFill/>
            <a:miter lim="800000"/>
            <a:headEnd/>
            <a:tailEnd/>
          </a:ln>
        </p:spPr>
        <p:txBody>
          <a:bodyPr wrap="none" lIns="90000" rIns="720000" anchor="ctr"/>
          <a:lstStyle/>
          <a:p>
            <a:pPr algn="r"/>
            <a:endParaRPr lang="en-GB" sz="1200" b="1">
              <a:solidFill>
                <a:schemeClr val="bg1"/>
              </a:solidFill>
            </a:endParaRPr>
          </a:p>
        </p:txBody>
      </p:sp>
      <p:sp>
        <p:nvSpPr>
          <p:cNvPr id="40974" name="AutoShape 12"/>
          <p:cNvSpPr>
            <a:spLocks noChangeArrowheads="1"/>
          </p:cNvSpPr>
          <p:nvPr>
            <p:custDataLst>
              <p:tags r:id="rId8"/>
            </p:custDataLst>
          </p:nvPr>
        </p:nvSpPr>
        <p:spPr bwMode="auto">
          <a:xfrm rot="5400000">
            <a:off x="1868773" y="2944528"/>
            <a:ext cx="432817" cy="392113"/>
          </a:xfrm>
          <a:prstGeom prst="rightArrow">
            <a:avLst>
              <a:gd name="adj1" fmla="val 50000"/>
              <a:gd name="adj2" fmla="val 31884"/>
            </a:avLst>
          </a:prstGeom>
          <a:solidFill>
            <a:schemeClr val="tx2"/>
          </a:solidFill>
          <a:ln w="9525" algn="ctr">
            <a:noFill/>
            <a:miter lim="800000"/>
            <a:headEnd/>
            <a:tailEnd/>
          </a:ln>
        </p:spPr>
        <p:txBody>
          <a:bodyPr wrap="none" lIns="90000" rIns="720000" anchor="ctr"/>
          <a:lstStyle/>
          <a:p>
            <a:pPr algn="r"/>
            <a:endParaRPr lang="en-GB" sz="1200" b="1">
              <a:solidFill>
                <a:schemeClr val="bg1"/>
              </a:solidFill>
            </a:endParaRPr>
          </a:p>
        </p:txBody>
      </p:sp>
      <p:sp>
        <p:nvSpPr>
          <p:cNvPr id="40975" name="AutoShape 12"/>
          <p:cNvSpPr>
            <a:spLocks noChangeArrowheads="1"/>
          </p:cNvSpPr>
          <p:nvPr>
            <p:custDataLst>
              <p:tags r:id="rId9"/>
            </p:custDataLst>
          </p:nvPr>
        </p:nvSpPr>
        <p:spPr bwMode="auto">
          <a:xfrm rot="5400000">
            <a:off x="2797250" y="4559228"/>
            <a:ext cx="515789" cy="392112"/>
          </a:xfrm>
          <a:prstGeom prst="rightArrow">
            <a:avLst>
              <a:gd name="adj1" fmla="val 50000"/>
              <a:gd name="adj2" fmla="val 31884"/>
            </a:avLst>
          </a:prstGeom>
          <a:solidFill>
            <a:schemeClr val="tx2"/>
          </a:solidFill>
          <a:ln w="9525" algn="ctr">
            <a:noFill/>
            <a:miter lim="800000"/>
            <a:headEnd/>
            <a:tailEnd/>
          </a:ln>
        </p:spPr>
        <p:txBody>
          <a:bodyPr wrap="none" lIns="90000" rIns="720000" anchor="ctr"/>
          <a:lstStyle/>
          <a:p>
            <a:pPr algn="r"/>
            <a:endParaRPr lang="en-GB" sz="1200" b="1">
              <a:solidFill>
                <a:schemeClr val="bg1"/>
              </a:solidFill>
            </a:endParaRPr>
          </a:p>
        </p:txBody>
      </p:sp>
      <p:pic>
        <p:nvPicPr>
          <p:cNvPr id="40976" name="Picture 3" descr="../../../My%20Documents/Logos/SACE%20Logo%20col.jpg"/>
          <p:cNvPicPr>
            <a:picLocks noChangeAspect="1" noChangeArrowheads="1"/>
          </p:cNvPicPr>
          <p:nvPr/>
        </p:nvPicPr>
        <p:blipFill>
          <a:blip r:embed="rId11" r:link="rId12" cstate="print"/>
          <a:srcRect/>
          <a:stretch>
            <a:fillRect/>
          </a:stretch>
        </p:blipFill>
        <p:spPr bwMode="auto">
          <a:xfrm>
            <a:off x="8460432" y="1"/>
            <a:ext cx="683568" cy="462097"/>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08920"/>
            <a:ext cx="8229600" cy="1143000"/>
          </a:xfrm>
        </p:spPr>
        <p:txBody>
          <a:bodyPr>
            <a:normAutofit fontScale="90000"/>
          </a:bodyPr>
          <a:lstStyle/>
          <a:p>
            <a:r>
              <a:rPr lang="en-ZA" b="1" dirty="0" smtClean="0"/>
              <a:t>NATIONAL LEGISLATION AND POLICY</a:t>
            </a:r>
            <a:endParaRPr lang="en-ZA" b="1" dirty="0"/>
          </a:p>
        </p:txBody>
      </p:sp>
      <p:pic>
        <p:nvPicPr>
          <p:cNvPr id="5" name="Picture 2"/>
          <p:cNvPicPr>
            <a:picLocks noChangeAspect="1" noChangeArrowheads="1"/>
          </p:cNvPicPr>
          <p:nvPr/>
        </p:nvPicPr>
        <p:blipFill>
          <a:blip r:embed="rId2" cstate="print"/>
          <a:srcRect/>
          <a:stretch>
            <a:fillRect/>
          </a:stretch>
        </p:blipFill>
        <p:spPr bwMode="auto">
          <a:xfrm>
            <a:off x="3491880" y="491610"/>
            <a:ext cx="1872208" cy="185727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353D390-506B-4502-A2D3-DCED954D90F6}" type="slidenum">
              <a:rPr lang="en-ZA" smtClean="0"/>
              <a:pPr/>
              <a:t>3</a:t>
            </a:fld>
            <a:endParaRPr lang="en-ZA"/>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996952"/>
            <a:ext cx="8229600" cy="1143000"/>
          </a:xfrm>
        </p:spPr>
        <p:txBody>
          <a:bodyPr>
            <a:normAutofit fontScale="90000"/>
          </a:bodyPr>
          <a:lstStyle/>
          <a:p>
            <a:r>
              <a:rPr lang="en-ZA" b="1" dirty="0" smtClean="0"/>
              <a:t>HOW DO I EARN THE PD POINTS FROM THE THREE TYPES OF PD ACTIVITIES / PROGRAMMES?</a:t>
            </a:r>
            <a:endParaRPr lang="en-ZA" b="1"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30</a:t>
            </a:fld>
            <a:endParaRPr lang="en-ZA"/>
          </a:p>
        </p:txBody>
      </p:sp>
      <p:pic>
        <p:nvPicPr>
          <p:cNvPr id="6" name="Picture 2"/>
          <p:cNvPicPr>
            <a:picLocks noChangeAspect="1" noChangeArrowheads="1"/>
          </p:cNvPicPr>
          <p:nvPr/>
        </p:nvPicPr>
        <p:blipFill>
          <a:blip r:embed="rId2" cstate="print"/>
          <a:srcRect/>
          <a:stretch>
            <a:fillRect/>
          </a:stretch>
        </p:blipFill>
        <p:spPr bwMode="auto">
          <a:xfrm>
            <a:off x="3419872" y="260648"/>
            <a:ext cx="1872208" cy="185727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1" hidden="1"/>
          <p:cNvGraphicFramePr>
            <a:graphicFrameLocks/>
          </p:cNvGraphicFramePr>
          <p:nvPr/>
        </p:nvGraphicFramePr>
        <p:xfrm>
          <a:off x="1" y="1"/>
          <a:ext cx="158751" cy="158750"/>
        </p:xfrm>
        <a:graphic>
          <a:graphicData uri="http://schemas.openxmlformats.org/presentationml/2006/ole">
            <p:oleObj spid="_x0000_s88115" name="think-cell Slide" r:id="rId12" imgW="360" imgH="360" progId="">
              <p:embed/>
            </p:oleObj>
          </a:graphicData>
        </a:graphic>
      </p:graphicFrame>
      <p:sp>
        <p:nvSpPr>
          <p:cNvPr id="36867" name="Rectangle 2"/>
          <p:cNvSpPr>
            <a:spLocks noGrp="1" noChangeArrowheads="1"/>
          </p:cNvSpPr>
          <p:nvPr>
            <p:ph type="title"/>
            <p:custDataLst>
              <p:tags r:id="rId3"/>
            </p:custDataLst>
          </p:nvPr>
        </p:nvSpPr>
        <p:spPr>
          <a:xfrm>
            <a:off x="-180526" y="0"/>
            <a:ext cx="9073703" cy="558800"/>
          </a:xfrm>
        </p:spPr>
        <p:txBody>
          <a:bodyPr>
            <a:noAutofit/>
          </a:bodyPr>
          <a:lstStyle/>
          <a:p>
            <a:pPr eaLnBrk="1" hangingPunct="1"/>
            <a:r>
              <a:rPr lang="en-US" sz="2800" b="1" dirty="0" smtClean="0"/>
              <a:t>PARTCIPATING IN PD ACTIVITIES AND EARNING PD POINTS</a:t>
            </a:r>
          </a:p>
        </p:txBody>
      </p:sp>
      <p:sp>
        <p:nvSpPr>
          <p:cNvPr id="27" name="RectanN4MlL0SGNXEyUx1N2W3YRHg"/>
          <p:cNvSpPr>
            <a:spLocks noChangeArrowheads="1"/>
          </p:cNvSpPr>
          <p:nvPr>
            <p:custDataLst>
              <p:tags r:id="rId4"/>
            </p:custDataLst>
          </p:nvPr>
        </p:nvSpPr>
        <p:spPr bwMode="auto">
          <a:xfrm>
            <a:off x="1212851" y="3241676"/>
            <a:ext cx="1497013" cy="1273175"/>
          </a:xfrm>
          <a:prstGeom prst="roundRect">
            <a:avLst>
              <a:gd name="adj" fmla="val 4374"/>
            </a:avLst>
          </a:prstGeom>
          <a:solidFill>
            <a:schemeClr val="bg1"/>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1400" b="1">
                <a:solidFill>
                  <a:schemeClr val="bg1"/>
                </a:solidFill>
                <a:latin typeface="+mn-lt"/>
              </a:rPr>
              <a:t>Header</a:t>
            </a:r>
          </a:p>
        </p:txBody>
      </p:sp>
      <p:sp>
        <p:nvSpPr>
          <p:cNvPr id="17" name="RectanN4MlL0SGNXEyUx1N2W3YRHg"/>
          <p:cNvSpPr>
            <a:spLocks noChangeArrowheads="1"/>
          </p:cNvSpPr>
          <p:nvPr>
            <p:custDataLst>
              <p:tags r:id="rId5"/>
            </p:custDataLst>
          </p:nvPr>
        </p:nvSpPr>
        <p:spPr bwMode="auto">
          <a:xfrm>
            <a:off x="355600" y="1590676"/>
            <a:ext cx="1604963" cy="1114425"/>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a:solidFill>
                  <a:schemeClr val="bg1"/>
                </a:solidFill>
                <a:latin typeface="+mn-lt"/>
              </a:rPr>
              <a:t>Type 1</a:t>
            </a:r>
          </a:p>
        </p:txBody>
      </p:sp>
      <p:sp>
        <p:nvSpPr>
          <p:cNvPr id="18" name="RectanN4MlL0SGNXEyUx1N2W3YRHg"/>
          <p:cNvSpPr>
            <a:spLocks noChangeArrowheads="1"/>
          </p:cNvSpPr>
          <p:nvPr>
            <p:custDataLst>
              <p:tags r:id="rId6"/>
            </p:custDataLst>
          </p:nvPr>
        </p:nvSpPr>
        <p:spPr bwMode="auto">
          <a:xfrm>
            <a:off x="251520" y="3284984"/>
            <a:ext cx="1604963" cy="1114425"/>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a:solidFill>
                  <a:schemeClr val="bg1"/>
                </a:solidFill>
                <a:latin typeface="+mn-lt"/>
              </a:rPr>
              <a:t>Type 2</a:t>
            </a:r>
          </a:p>
        </p:txBody>
      </p:sp>
      <p:sp>
        <p:nvSpPr>
          <p:cNvPr id="20" name="Rectangle 7"/>
          <p:cNvSpPr>
            <a:spLocks noChangeArrowheads="1"/>
          </p:cNvSpPr>
          <p:nvPr>
            <p:custDataLst>
              <p:tags r:id="rId7"/>
            </p:custDataLst>
          </p:nvPr>
        </p:nvSpPr>
        <p:spPr bwMode="auto">
          <a:xfrm>
            <a:off x="2051721" y="1268760"/>
            <a:ext cx="6840760" cy="1474467"/>
          </a:xfrm>
          <a:prstGeom prst="rect">
            <a:avLst/>
          </a:prstGeom>
          <a:solidFill>
            <a:schemeClr val="accent4">
              <a:lumMod val="20000"/>
              <a:lumOff val="80000"/>
            </a:schemeClr>
          </a:solidFill>
          <a:ln w="9525" algn="ctr">
            <a:noFill/>
            <a:miter lim="800000"/>
            <a:headEnd/>
            <a:tailEnd/>
          </a:ln>
          <a:effectLst/>
          <a:extLst/>
        </p:spPr>
        <p:txBody>
          <a:bodyPr lIns="72000" tIns="72000" rIns="72000" bIns="72000" anchor="ctr"/>
          <a:lstStyle/>
          <a:p>
            <a:pPr>
              <a:spcBef>
                <a:spcPts val="300"/>
              </a:spcBef>
              <a:defRPr/>
            </a:pPr>
            <a:r>
              <a:rPr lang="en-US" sz="2400" b="1" dirty="0">
                <a:solidFill>
                  <a:prstClr val="black"/>
                </a:solidFill>
              </a:rPr>
              <a:t>Teacher </a:t>
            </a:r>
            <a:r>
              <a:rPr lang="en-US" sz="2400" b="1" dirty="0" smtClean="0">
                <a:solidFill>
                  <a:prstClr val="black"/>
                </a:solidFill>
              </a:rPr>
              <a:t>Initiated</a:t>
            </a:r>
          </a:p>
          <a:p>
            <a:pPr>
              <a:spcBef>
                <a:spcPts val="300"/>
              </a:spcBef>
              <a:buFont typeface="Wingdings" pitchFamily="2" charset="2"/>
              <a:buChar char="q"/>
              <a:defRPr/>
            </a:pPr>
            <a:r>
              <a:rPr lang="en-US" sz="2000" dirty="0" smtClean="0">
                <a:solidFill>
                  <a:prstClr val="black"/>
                </a:solidFill>
              </a:rPr>
              <a:t>Teachers will need more of the </a:t>
            </a:r>
            <a:r>
              <a:rPr lang="en-US" sz="2000" b="1" dirty="0" smtClean="0">
                <a:solidFill>
                  <a:prstClr val="black"/>
                </a:solidFill>
              </a:rPr>
              <a:t>Professional Development Points Schedule</a:t>
            </a:r>
            <a:r>
              <a:rPr lang="en-US" sz="2000" dirty="0" smtClean="0">
                <a:solidFill>
                  <a:prstClr val="black"/>
                </a:solidFill>
              </a:rPr>
              <a:t> and less of </a:t>
            </a:r>
            <a:r>
              <a:rPr lang="en-US" sz="2000" b="1" dirty="0" smtClean="0">
                <a:solidFill>
                  <a:prstClr val="black"/>
                </a:solidFill>
              </a:rPr>
              <a:t>SACE catalogue of Endorsed PD Activities </a:t>
            </a:r>
            <a:r>
              <a:rPr lang="en-US" sz="2000" dirty="0" smtClean="0">
                <a:solidFill>
                  <a:prstClr val="black"/>
                </a:solidFill>
              </a:rPr>
              <a:t>to allocate PD Points to their self-chosen professional development  activities / </a:t>
            </a:r>
            <a:r>
              <a:rPr lang="en-US" sz="2000" dirty="0" err="1" smtClean="0">
                <a:solidFill>
                  <a:prstClr val="black"/>
                </a:solidFill>
              </a:rPr>
              <a:t>programmes</a:t>
            </a:r>
            <a:endParaRPr lang="en-US" sz="2000" b="1" dirty="0">
              <a:solidFill>
                <a:prstClr val="black"/>
              </a:solidFill>
            </a:endParaRPr>
          </a:p>
        </p:txBody>
      </p:sp>
      <p:sp>
        <p:nvSpPr>
          <p:cNvPr id="21" name="Rectangle 8"/>
          <p:cNvSpPr>
            <a:spLocks noChangeArrowheads="1"/>
          </p:cNvSpPr>
          <p:nvPr>
            <p:custDataLst>
              <p:tags r:id="rId8"/>
            </p:custDataLst>
          </p:nvPr>
        </p:nvSpPr>
        <p:spPr bwMode="auto">
          <a:xfrm>
            <a:off x="2051720" y="2924944"/>
            <a:ext cx="6840760" cy="1584176"/>
          </a:xfrm>
          <a:prstGeom prst="rect">
            <a:avLst/>
          </a:prstGeom>
          <a:solidFill>
            <a:schemeClr val="accent4">
              <a:lumMod val="20000"/>
              <a:lumOff val="80000"/>
            </a:schemeClr>
          </a:solidFill>
          <a:ln w="9525" algn="ctr">
            <a:noFill/>
            <a:miter lim="800000"/>
            <a:headEnd/>
            <a:tailEnd/>
          </a:ln>
          <a:effectLst/>
          <a:extLst/>
        </p:spPr>
        <p:txBody>
          <a:bodyPr lIns="72000" tIns="72000" rIns="72000" bIns="72000" anchor="ctr"/>
          <a:lstStyle/>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endParaRPr lang="en-US" sz="2400" b="1" dirty="0" smtClean="0">
              <a:solidFill>
                <a:prstClr val="black"/>
              </a:solidFill>
            </a:endParaRPr>
          </a:p>
          <a:p>
            <a:pPr>
              <a:spcBef>
                <a:spcPts val="300"/>
              </a:spcBef>
              <a:defRPr/>
            </a:pPr>
            <a:r>
              <a:rPr lang="en-US" sz="2400" b="1" dirty="0" smtClean="0">
                <a:solidFill>
                  <a:prstClr val="black"/>
                </a:solidFill>
              </a:rPr>
              <a:t>School Initiated</a:t>
            </a:r>
          </a:p>
          <a:p>
            <a:pPr>
              <a:spcBef>
                <a:spcPts val="300"/>
              </a:spcBef>
              <a:buFont typeface="Wingdings" pitchFamily="2" charset="2"/>
              <a:buChar char="q"/>
              <a:defRPr/>
            </a:pPr>
            <a:r>
              <a:rPr lang="en-US" sz="2000" dirty="0" smtClean="0">
                <a:solidFill>
                  <a:prstClr val="black"/>
                </a:solidFill>
              </a:rPr>
              <a:t>Your need more of the </a:t>
            </a:r>
            <a:r>
              <a:rPr lang="en-US" sz="2000" b="1" dirty="0" smtClean="0">
                <a:solidFill>
                  <a:prstClr val="black"/>
                </a:solidFill>
              </a:rPr>
              <a:t>Professional Development Points Schedule</a:t>
            </a:r>
            <a:r>
              <a:rPr lang="en-US" sz="2000" dirty="0" smtClean="0">
                <a:solidFill>
                  <a:prstClr val="black"/>
                </a:solidFill>
              </a:rPr>
              <a:t> and less of </a:t>
            </a:r>
            <a:r>
              <a:rPr lang="en-US" sz="2000" b="1" dirty="0" smtClean="0">
                <a:solidFill>
                  <a:prstClr val="black"/>
                </a:solidFill>
              </a:rPr>
              <a:t>SACE catalogue of Endorsed PD Activities </a:t>
            </a:r>
            <a:r>
              <a:rPr lang="en-US" sz="2000" dirty="0" smtClean="0">
                <a:solidFill>
                  <a:prstClr val="black"/>
                </a:solidFill>
              </a:rPr>
              <a:t>to allocate PD Points to your school-initiated professional development  activities / </a:t>
            </a:r>
            <a:r>
              <a:rPr lang="en-US" sz="2000" dirty="0" err="1" smtClean="0">
                <a:solidFill>
                  <a:prstClr val="black"/>
                </a:solidFill>
              </a:rPr>
              <a:t>programmes</a:t>
            </a:r>
            <a:endParaRPr lang="en-US" sz="2000" dirty="0" smtClean="0">
              <a:solidFill>
                <a:prstClr val="black"/>
              </a:solidFill>
            </a:endParaRPr>
          </a:p>
          <a:p>
            <a:pPr>
              <a:spcBef>
                <a:spcPts val="300"/>
              </a:spcBef>
              <a:buFont typeface="Wingdings" pitchFamily="2" charset="2"/>
              <a:buChar char="q"/>
              <a:defRPr/>
            </a:pPr>
            <a:endParaRPr lang="en-US" sz="2000" dirty="0" smtClean="0">
              <a:solidFill>
                <a:prstClr val="black"/>
              </a:solidFill>
            </a:endParaRPr>
          </a:p>
          <a:p>
            <a:pPr>
              <a:spcBef>
                <a:spcPts val="300"/>
              </a:spcBef>
              <a:buFont typeface="Wingdings" pitchFamily="2" charset="2"/>
              <a:buChar char="q"/>
              <a:defRPr/>
            </a:pPr>
            <a:r>
              <a:rPr lang="en-US" sz="2000" b="1" dirty="0" smtClean="0">
                <a:solidFill>
                  <a:prstClr val="black"/>
                </a:solidFill>
              </a:rPr>
              <a:t>The SACE Catalogue of Approved Providers and Endorsed Activities will only be used in instances where an educator participated in a PD Activity / </a:t>
            </a:r>
            <a:r>
              <a:rPr lang="en-US" sz="2000" b="1" dirty="0" err="1" smtClean="0">
                <a:solidFill>
                  <a:prstClr val="black"/>
                </a:solidFill>
              </a:rPr>
              <a:t>Programme</a:t>
            </a:r>
            <a:r>
              <a:rPr lang="en-US" sz="2000" b="1" dirty="0" smtClean="0">
                <a:solidFill>
                  <a:prstClr val="black"/>
                </a:solidFill>
              </a:rPr>
              <a:t> with a duration of 6 days and above. For example, 6 days workshop, full qualification(ACE, ADE, </a:t>
            </a:r>
            <a:r>
              <a:rPr lang="en-US" sz="2000" b="1" dirty="0" err="1" smtClean="0">
                <a:solidFill>
                  <a:prstClr val="black"/>
                </a:solidFill>
              </a:rPr>
              <a:t>Honours</a:t>
            </a:r>
            <a:r>
              <a:rPr lang="en-US" sz="2000" b="1" dirty="0" smtClean="0">
                <a:solidFill>
                  <a:prstClr val="black"/>
                </a:solidFill>
              </a:rPr>
              <a:t>, Masters etc), 1 – 12 months short courses and others</a:t>
            </a:r>
          </a:p>
          <a:p>
            <a:pPr>
              <a:spcBef>
                <a:spcPts val="300"/>
              </a:spcBef>
              <a:buFont typeface="Wingdings" pitchFamily="2" charset="2"/>
              <a:buChar char="q"/>
              <a:defRPr/>
            </a:pPr>
            <a:endParaRPr lang="en-US" sz="2000" dirty="0" smtClean="0">
              <a:solidFill>
                <a:prstClr val="black"/>
              </a:solidFill>
            </a:endParaRPr>
          </a:p>
          <a:p>
            <a:pPr>
              <a:spcBef>
                <a:spcPts val="300"/>
              </a:spcBef>
              <a:buFont typeface="Wingdings" pitchFamily="2" charset="2"/>
              <a:buChar char="q"/>
              <a:defRPr/>
            </a:pPr>
            <a:endParaRPr lang="en-US" sz="2000" dirty="0" smtClean="0">
              <a:solidFill>
                <a:prstClr val="black"/>
              </a:solidFill>
            </a:endParaRPr>
          </a:p>
          <a:p>
            <a:pPr>
              <a:spcBef>
                <a:spcPts val="300"/>
              </a:spcBef>
              <a:buFont typeface="Wingdings" pitchFamily="2" charset="2"/>
              <a:buChar char="q"/>
              <a:defRPr/>
            </a:pPr>
            <a:endParaRPr lang="en-US" sz="2000" dirty="0" smtClean="0">
              <a:solidFill>
                <a:prstClr val="black"/>
              </a:solidFill>
            </a:endParaRPr>
          </a:p>
          <a:p>
            <a:pPr>
              <a:spcBef>
                <a:spcPts val="300"/>
              </a:spcBef>
              <a:buFont typeface="Wingdings" pitchFamily="2" charset="2"/>
              <a:buChar char="q"/>
              <a:defRPr/>
            </a:pPr>
            <a:endParaRPr lang="en-US" sz="2000" b="1" dirty="0" smtClean="0">
              <a:solidFill>
                <a:prstClr val="black"/>
              </a:solidFill>
            </a:endParaRPr>
          </a:p>
          <a:p>
            <a:pPr>
              <a:spcBef>
                <a:spcPts val="300"/>
              </a:spcBef>
              <a:buFont typeface="Wingdings" pitchFamily="2" charset="2"/>
              <a:buChar char="q"/>
              <a:defRPr/>
            </a:pPr>
            <a:r>
              <a:rPr lang="en-US" sz="2000" b="1" dirty="0" smtClean="0">
                <a:solidFill>
                  <a:prstClr val="black"/>
                </a:solidFill>
              </a:rPr>
              <a:t> </a:t>
            </a:r>
          </a:p>
          <a:p>
            <a:pPr>
              <a:spcBef>
                <a:spcPts val="300"/>
              </a:spcBef>
              <a:buFont typeface="Wingdings" pitchFamily="2" charset="2"/>
              <a:buChar char="q"/>
              <a:defRPr/>
            </a:pPr>
            <a:endParaRPr lang="en-US" sz="2000" b="1" dirty="0" smtClean="0">
              <a:solidFill>
                <a:prstClr val="black"/>
              </a:solidFill>
            </a:endParaRPr>
          </a:p>
          <a:p>
            <a:pPr>
              <a:spcBef>
                <a:spcPts val="300"/>
              </a:spcBef>
              <a:buFont typeface="Wingdings" pitchFamily="2" charset="2"/>
              <a:buChar char="q"/>
              <a:defRPr/>
            </a:pPr>
            <a:endParaRPr lang="en-US" sz="2000" b="1" dirty="0" smtClean="0">
              <a:solidFill>
                <a:prstClr val="black"/>
              </a:solidFill>
            </a:endParaRPr>
          </a:p>
          <a:p>
            <a:pPr>
              <a:spcBef>
                <a:spcPts val="300"/>
              </a:spcBef>
              <a:buFont typeface="Wingdings" pitchFamily="2" charset="2"/>
              <a:buChar char="q"/>
              <a:defRPr/>
            </a:pPr>
            <a:endParaRPr lang="en-US" sz="2000" b="1" dirty="0" smtClean="0">
              <a:solidFill>
                <a:prstClr val="black"/>
              </a:solidFill>
            </a:endParaRPr>
          </a:p>
          <a:p>
            <a:pPr>
              <a:spcBef>
                <a:spcPts val="300"/>
              </a:spcBef>
              <a:buFont typeface="Wingdings" pitchFamily="2" charset="2"/>
              <a:buChar char="q"/>
              <a:defRPr/>
            </a:pPr>
            <a:endParaRPr lang="en-US" sz="2000" b="1" dirty="0" smtClean="0">
              <a:solidFill>
                <a:prstClr val="black"/>
              </a:solidFill>
            </a:endParaRPr>
          </a:p>
        </p:txBody>
      </p:sp>
      <p:sp>
        <p:nvSpPr>
          <p:cNvPr id="36877" name="Text Placeholder 6"/>
          <p:cNvSpPr>
            <a:spLocks noGrp="1"/>
          </p:cNvSpPr>
          <p:nvPr>
            <p:ph type="body" sz="quarter" idx="13"/>
          </p:nvPr>
        </p:nvSpPr>
        <p:spPr>
          <a:xfrm>
            <a:off x="251520" y="908720"/>
            <a:ext cx="8597900" cy="288925"/>
          </a:xfrm>
        </p:spPr>
        <p:txBody>
          <a:bodyPr/>
          <a:lstStyle/>
          <a:p>
            <a:pPr marL="0" indent="0">
              <a:buNone/>
            </a:pPr>
            <a:r>
              <a:rPr lang="en-ZA" sz="2000" dirty="0" smtClean="0"/>
              <a:t>Reflect on the needs you have identified last year and how you have addressed them yourself, through the school, and through your employer and other providers</a:t>
            </a:r>
          </a:p>
          <a:p>
            <a:pPr marL="0" indent="0">
              <a:buNone/>
            </a:pPr>
            <a:endParaRPr lang="de-DE" sz="2000" dirty="0" smtClean="0">
              <a:solidFill>
                <a:srgbClr val="7F7F7F"/>
              </a:solidFill>
            </a:endParaRPr>
          </a:p>
        </p:txBody>
      </p:sp>
      <p:sp>
        <p:nvSpPr>
          <p:cNvPr id="3" name="Slide Number Placeholder 2"/>
          <p:cNvSpPr>
            <a:spLocks noGrp="1"/>
          </p:cNvSpPr>
          <p:nvPr>
            <p:ph type="sldNum" sz="quarter" idx="14"/>
          </p:nvPr>
        </p:nvSpPr>
        <p:spPr/>
        <p:txBody>
          <a:bodyPr/>
          <a:lstStyle/>
          <a:p>
            <a:pPr>
              <a:defRPr/>
            </a:pPr>
            <a:fld id="{4DF11570-B1B6-4375-BFE6-18C4A34F5291}" type="slidenum">
              <a:rPr lang="en-ZA" smtClean="0"/>
              <a:pPr>
                <a:defRPr/>
              </a:pPr>
              <a:t>31</a:t>
            </a:fld>
            <a:endParaRPr lang="en-ZA" dirty="0"/>
          </a:p>
        </p:txBody>
      </p:sp>
      <p:pic>
        <p:nvPicPr>
          <p:cNvPr id="36879" name="Picture 3" descr="../../../My%20Documents/Logos/SACE%20Logo%20col.jpg"/>
          <p:cNvPicPr>
            <a:picLocks noChangeAspect="1" noChangeArrowheads="1"/>
          </p:cNvPicPr>
          <p:nvPr/>
        </p:nvPicPr>
        <p:blipFill>
          <a:blip r:embed="rId13" r:link="rId14" cstate="print"/>
          <a:srcRect/>
          <a:stretch>
            <a:fillRect/>
          </a:stretch>
        </p:blipFill>
        <p:spPr bwMode="auto">
          <a:xfrm>
            <a:off x="8651947" y="0"/>
            <a:ext cx="492053" cy="332656"/>
          </a:xfrm>
          <a:prstGeom prst="rect">
            <a:avLst/>
          </a:prstGeom>
          <a:noFill/>
          <a:ln w="6350">
            <a:solidFill>
              <a:srgbClr val="000000"/>
            </a:solidFill>
            <a:miter lim="800000"/>
            <a:headEnd/>
            <a:tailEnd/>
          </a:ln>
        </p:spPr>
      </p:pic>
      <p:sp>
        <p:nvSpPr>
          <p:cNvPr id="15" name="RectanN4MlL0SGNXEyUx1N2W3YRHg"/>
          <p:cNvSpPr>
            <a:spLocks noChangeArrowheads="1"/>
          </p:cNvSpPr>
          <p:nvPr>
            <p:custDataLst>
              <p:tags r:id="rId9"/>
            </p:custDataLst>
          </p:nvPr>
        </p:nvSpPr>
        <p:spPr bwMode="auto">
          <a:xfrm>
            <a:off x="251520" y="5013176"/>
            <a:ext cx="1604963" cy="1114425"/>
          </a:xfrm>
          <a:prstGeom prst="rect">
            <a:avLst/>
          </a:prstGeom>
          <a:solidFill>
            <a:schemeClr val="accent3"/>
          </a:solidFill>
          <a:ln w="9525" algn="ctr">
            <a:noFill/>
            <a:miter lim="800000"/>
            <a:headEnd/>
            <a:tailEnd/>
          </a:ln>
          <a:effectLst/>
          <a:extLst/>
        </p:spPr>
        <p:txBody>
          <a:bodyPr lIns="72000" tIns="72000" rIns="72000" bIns="72000" anchor="ctr"/>
          <a:lstStyle/>
          <a:p>
            <a:pPr>
              <a:spcBef>
                <a:spcPts val="300"/>
              </a:spcBef>
              <a:buSzPct val="115000"/>
              <a:buFont typeface="Symbol" pitchFamily="18" charset="2"/>
              <a:buNone/>
              <a:defRPr/>
            </a:pPr>
            <a:r>
              <a:rPr lang="en-US" sz="2800" b="1" dirty="0" smtClean="0">
                <a:solidFill>
                  <a:schemeClr val="bg1"/>
                </a:solidFill>
              </a:rPr>
              <a:t>NOTE!!</a:t>
            </a:r>
            <a:endParaRPr lang="en-US" sz="2800" b="1" dirty="0">
              <a:solidFill>
                <a:schemeClr val="bg1"/>
              </a:solidFill>
              <a:latin typeface="+mn-lt"/>
            </a:endParaRPr>
          </a:p>
        </p:txBody>
      </p:sp>
    </p:spTree>
    <p:custDataLst>
      <p:tags r:id="rId2"/>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481013"/>
            <a:ext cx="8229600" cy="1143001"/>
          </a:xfrm>
        </p:spPr>
        <p:txBody>
          <a:bodyPr/>
          <a:lstStyle/>
          <a:p>
            <a:r>
              <a:rPr lang="en-ZA" altLang="en-US" sz="2800" b="1" dirty="0" smtClean="0"/>
              <a:t>January – December  Typical PD Activities Type 1</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186240497"/>
              </p:ext>
            </p:extLst>
          </p:nvPr>
        </p:nvGraphicFramePr>
        <p:xfrm>
          <a:off x="0" y="285489"/>
          <a:ext cx="9144001" cy="6580568"/>
        </p:xfrm>
        <a:graphic>
          <a:graphicData uri="http://schemas.openxmlformats.org/drawingml/2006/table">
            <a:tbl>
              <a:tblPr firstRow="1" bandRow="1">
                <a:tableStyleId>{5C22544A-7EE6-4342-B048-85BDC9FD1C3A}</a:tableStyleId>
              </a:tblPr>
              <a:tblGrid>
                <a:gridCol w="6332195"/>
                <a:gridCol w="2811806"/>
              </a:tblGrid>
              <a:tr h="273866">
                <a:tc>
                  <a:txBody>
                    <a:bodyPr/>
                    <a:lstStyle/>
                    <a:p>
                      <a:r>
                        <a:rPr lang="en-ZA" sz="1800" dirty="0" smtClean="0"/>
                        <a:t>Type 1 PD Activity</a:t>
                      </a:r>
                      <a:endParaRPr lang="en-ZA" sz="1800" dirty="0"/>
                    </a:p>
                  </a:txBody>
                  <a:tcPr marL="91439" marR="91439"/>
                </a:tc>
                <a:tc>
                  <a:txBody>
                    <a:bodyPr/>
                    <a:lstStyle/>
                    <a:p>
                      <a:r>
                        <a:rPr lang="en-ZA" sz="1800" dirty="0" smtClean="0"/>
                        <a:t>Pre-Determined PD Points</a:t>
                      </a:r>
                      <a:endParaRPr lang="en-ZA" sz="1800" dirty="0"/>
                    </a:p>
                  </a:txBody>
                  <a:tcPr marL="91439" marR="91439"/>
                </a:tc>
              </a:tr>
              <a:tr h="2010504">
                <a:tc>
                  <a:txBody>
                    <a:bodyPr/>
                    <a:lstStyle/>
                    <a:p>
                      <a:pPr marL="0" indent="0">
                        <a:buFont typeface="+mj-lt"/>
                        <a:buNone/>
                      </a:pPr>
                      <a:r>
                        <a:rPr lang="en-ZA" sz="1600" b="1" dirty="0" smtClean="0">
                          <a:solidFill>
                            <a:srgbClr val="FF0000"/>
                          </a:solidFill>
                        </a:rPr>
                        <a:t>8 Educational Meetings (per annum) (NOT BY THE EMPLOYER)</a:t>
                      </a:r>
                    </a:p>
                    <a:p>
                      <a:pPr marL="342900" indent="-342900">
                        <a:buFont typeface="+mj-lt"/>
                        <a:buAutoNum type="arabicPeriod"/>
                      </a:pPr>
                      <a:r>
                        <a:rPr lang="en-ZA" sz="1600" baseline="0" dirty="0" smtClean="0"/>
                        <a:t>3 x Union Educational Meeting / Forums</a:t>
                      </a:r>
                    </a:p>
                    <a:p>
                      <a:pPr marL="342900" indent="-342900">
                        <a:buFont typeface="+mj-lt"/>
                        <a:buAutoNum type="arabicPeriod"/>
                      </a:pPr>
                      <a:r>
                        <a:rPr lang="en-ZA" sz="1600" baseline="0" dirty="0" smtClean="0"/>
                        <a:t>3 x Meetings on Networking with Local Schools / Twinning</a:t>
                      </a:r>
                    </a:p>
                    <a:p>
                      <a:pPr marL="342900" indent="-342900">
                        <a:buFont typeface="+mj-lt"/>
                        <a:buAutoNum type="arabicPeriod"/>
                      </a:pPr>
                      <a:r>
                        <a:rPr lang="en-ZA" sz="1600" baseline="0" dirty="0" smtClean="0"/>
                        <a:t>2 x Meetings by Professional Association (e.g. AMESA, EMASA and others)</a:t>
                      </a:r>
                      <a:endParaRPr lang="en-ZA" sz="1600" dirty="0"/>
                    </a:p>
                  </a:txBody>
                  <a:tcPr marL="91439" marR="91439"/>
                </a:tc>
                <a:tc>
                  <a:txBody>
                    <a:bodyPr/>
                    <a:lstStyle/>
                    <a:p>
                      <a:r>
                        <a:rPr lang="en-ZA" sz="1600" dirty="0" smtClean="0"/>
                        <a:t>10 Points (all together in a year for 8 meetings)</a:t>
                      </a:r>
                    </a:p>
                    <a:p>
                      <a:r>
                        <a:rPr lang="en-ZA" sz="1600" dirty="0" smtClean="0"/>
                        <a:t>6 Points if you have participated</a:t>
                      </a:r>
                      <a:r>
                        <a:rPr lang="en-ZA" sz="1600" baseline="0" dirty="0" smtClean="0"/>
                        <a:t> in 4 meetings in a year</a:t>
                      </a:r>
                    </a:p>
                    <a:p>
                      <a:pPr marL="0" marR="0" indent="0" algn="l" defTabSz="914400" rtl="0" eaLnBrk="1" fontAlgn="auto" latinLnBrk="0" hangingPunct="1">
                        <a:lnSpc>
                          <a:spcPct val="100000"/>
                        </a:lnSpc>
                        <a:spcBef>
                          <a:spcPts val="0"/>
                        </a:spcBef>
                        <a:spcAft>
                          <a:spcPts val="0"/>
                        </a:spcAft>
                        <a:buClrTx/>
                        <a:buSzTx/>
                        <a:buFontTx/>
                        <a:buNone/>
                        <a:tabLst/>
                        <a:defRPr/>
                      </a:pPr>
                      <a:r>
                        <a:rPr lang="en-ZA" sz="1600" dirty="0" smtClean="0"/>
                        <a:t>4 Points if you have participated</a:t>
                      </a:r>
                      <a:r>
                        <a:rPr lang="en-ZA" sz="1600" baseline="0" dirty="0" smtClean="0"/>
                        <a:t> in 2 meetings in a year</a:t>
                      </a:r>
                    </a:p>
                    <a:p>
                      <a:endParaRPr lang="en-ZA" sz="1600" baseline="0" dirty="0" smtClean="0"/>
                    </a:p>
                  </a:txBody>
                  <a:tcPr marL="91439" marR="91439"/>
                </a:tc>
              </a:tr>
              <a:tr h="1308680">
                <a:tc>
                  <a:txBody>
                    <a:bodyPr/>
                    <a:lstStyle/>
                    <a:p>
                      <a:r>
                        <a:rPr lang="en-ZA" sz="1600" b="1" dirty="0" smtClean="0"/>
                        <a:t>Conferences / Symposium / Breakfast Sessions / Workshops</a:t>
                      </a:r>
                    </a:p>
                    <a:p>
                      <a:pPr marL="342900" indent="-342900">
                        <a:buFont typeface="+mj-lt"/>
                        <a:buAutoNum type="arabicPeriod"/>
                      </a:pPr>
                      <a:r>
                        <a:rPr lang="en-ZA" sz="1600" b="0" baseline="0" dirty="0" smtClean="0"/>
                        <a:t>Teacher Union Education Conference/Seminar</a:t>
                      </a:r>
                    </a:p>
                    <a:p>
                      <a:pPr marL="342900" indent="-342900">
                        <a:buFont typeface="+mj-lt"/>
                        <a:buAutoNum type="arabicPeriod"/>
                      </a:pPr>
                      <a:r>
                        <a:rPr lang="en-ZA" sz="1600" b="0" baseline="0" dirty="0" smtClean="0"/>
                        <a:t>Professional Association Provincial Conference   </a:t>
                      </a:r>
                    </a:p>
                    <a:p>
                      <a:pPr marL="342900" indent="-342900">
                        <a:buFont typeface="+mj-lt"/>
                        <a:buAutoNum type="arabicPeriod"/>
                      </a:pPr>
                      <a:r>
                        <a:rPr lang="en-ZA" sz="1600" b="0" baseline="0" dirty="0" smtClean="0"/>
                        <a:t>Breakfast Session by NGO  </a:t>
                      </a:r>
                    </a:p>
                    <a:p>
                      <a:pPr marL="342900" indent="-342900">
                        <a:buFont typeface="+mj-lt"/>
                        <a:buAutoNum type="arabicPeriod"/>
                      </a:pPr>
                      <a:r>
                        <a:rPr lang="en-ZA" sz="1600" b="0" baseline="0" dirty="0" smtClean="0"/>
                        <a:t>Workshop Session on a particular Subject or field by a provider</a:t>
                      </a:r>
                      <a:endParaRPr lang="en-ZA" sz="1600" b="1" baseline="0" dirty="0" smtClean="0"/>
                    </a:p>
                  </a:txBody>
                  <a:tcPr marL="91439" marR="91439"/>
                </a:tc>
                <a:tc>
                  <a:txBody>
                    <a:bodyPr/>
                    <a:lstStyle/>
                    <a:p>
                      <a:endParaRPr lang="en-ZA" sz="1600" dirty="0" smtClean="0"/>
                    </a:p>
                    <a:p>
                      <a:r>
                        <a:rPr lang="en-ZA" sz="1600" dirty="0" smtClean="0"/>
                        <a:t>10 Points (1 day)</a:t>
                      </a:r>
                    </a:p>
                    <a:p>
                      <a:r>
                        <a:rPr lang="en-ZA" sz="1600" dirty="0" smtClean="0"/>
                        <a:t>15 Points (2 days and more)</a:t>
                      </a:r>
                    </a:p>
                    <a:p>
                      <a:r>
                        <a:rPr lang="en-ZA" sz="1600" dirty="0" smtClean="0"/>
                        <a:t>5 Points (2 – 5 hours)</a:t>
                      </a:r>
                    </a:p>
                    <a:p>
                      <a:r>
                        <a:rPr lang="en-ZA" sz="1600" dirty="0" smtClean="0"/>
                        <a:t>5 Points (2</a:t>
                      </a:r>
                      <a:r>
                        <a:rPr lang="en-ZA" sz="1600" baseline="0" dirty="0" smtClean="0"/>
                        <a:t> – 5 hours)</a:t>
                      </a:r>
                    </a:p>
                  </a:txBody>
                  <a:tcPr marL="91439" marR="91439"/>
                </a:tc>
              </a:tr>
              <a:tr h="377404">
                <a:tc>
                  <a:txBody>
                    <a:bodyPr/>
                    <a:lstStyle/>
                    <a:p>
                      <a:r>
                        <a:rPr lang="en-ZA" sz="1600" b="1" dirty="0" smtClean="0"/>
                        <a:t>Reading Educational Material (from 4 sources in a year)</a:t>
                      </a:r>
                      <a:endParaRPr lang="en-ZA" sz="1600" b="1" dirty="0"/>
                    </a:p>
                  </a:txBody>
                  <a:tcPr marL="91439" marR="91439"/>
                </a:tc>
                <a:tc>
                  <a:txBody>
                    <a:bodyPr/>
                    <a:lstStyle/>
                    <a:p>
                      <a:endParaRPr lang="en-ZA" sz="1600" dirty="0"/>
                    </a:p>
                  </a:txBody>
                  <a:tcPr marL="91439" marR="91439"/>
                </a:tc>
              </a:tr>
              <a:tr h="647788">
                <a:tc>
                  <a:txBody>
                    <a:bodyPr/>
                    <a:lstStyle/>
                    <a:p>
                      <a:r>
                        <a:rPr lang="en-ZA" sz="1600" dirty="0" smtClean="0"/>
                        <a:t>Union</a:t>
                      </a:r>
                      <a:r>
                        <a:rPr lang="en-ZA" sz="1600" baseline="0" dirty="0" smtClean="0"/>
                        <a:t> educational publication – articles on new policies and legislation and ELRC agreements</a:t>
                      </a:r>
                      <a:r>
                        <a:rPr lang="en-ZA" sz="1600" dirty="0" smtClean="0"/>
                        <a:t>/</a:t>
                      </a:r>
                      <a:r>
                        <a:rPr lang="en-ZA" sz="1600" baseline="0" dirty="0" smtClean="0"/>
                        <a:t> Magazine – article on Assessment / Book on subject content/ </a:t>
                      </a:r>
                      <a:r>
                        <a:rPr lang="en-ZA" sz="1600" dirty="0" smtClean="0"/>
                        <a:t>The Teacher Newspaper / Periodicals</a:t>
                      </a:r>
                      <a:r>
                        <a:rPr lang="en-ZA" sz="1600" baseline="0" dirty="0" smtClean="0"/>
                        <a:t>  on the subject I am teaching/ Journal on your pedagogical content</a:t>
                      </a:r>
                      <a:endParaRPr lang="en-ZA" sz="1600" b="1" dirty="0" smtClean="0"/>
                    </a:p>
                  </a:txBody>
                  <a:tcPr marL="91439" marR="91439"/>
                </a:tc>
                <a:tc>
                  <a:txBody>
                    <a:bodyPr/>
                    <a:lstStyle/>
                    <a:p>
                      <a:r>
                        <a:rPr lang="en-ZA" sz="1600" dirty="0" smtClean="0"/>
                        <a:t>10 Points (4</a:t>
                      </a:r>
                      <a:r>
                        <a:rPr lang="en-ZA" sz="1600" baseline="0" dirty="0" smtClean="0"/>
                        <a:t> sources)</a:t>
                      </a:r>
                    </a:p>
                    <a:p>
                      <a:endParaRPr lang="en-ZA" sz="1600" b="1" baseline="0" dirty="0" smtClean="0"/>
                    </a:p>
                    <a:p>
                      <a:r>
                        <a:rPr lang="en-ZA" sz="1600" b="1" baseline="0" dirty="0" smtClean="0"/>
                        <a:t>Plus 5 PD Points (Additional 2 sources)</a:t>
                      </a:r>
                      <a:endParaRPr lang="en-ZA" sz="1600" b="1" dirty="0"/>
                    </a:p>
                  </a:txBody>
                  <a:tcPr marL="91439" marR="91439"/>
                </a:tc>
              </a:tr>
              <a:tr h="1173964">
                <a:tc>
                  <a:txBody>
                    <a:bodyPr/>
                    <a:lstStyle/>
                    <a:p>
                      <a:r>
                        <a:rPr lang="en-ZA" sz="1600" b="1" dirty="0" smtClean="0"/>
                        <a:t>ACE / ADE</a:t>
                      </a:r>
                      <a:r>
                        <a:rPr lang="en-ZA" sz="1600" b="1" baseline="0" dirty="0" smtClean="0"/>
                        <a:t> / HONOURS / Master by .... Higher Education Institution</a:t>
                      </a:r>
                      <a:endParaRPr lang="en-ZA" sz="1600" b="1" dirty="0" smtClean="0"/>
                    </a:p>
                    <a:p>
                      <a:r>
                        <a:rPr lang="en-ZA" sz="1600" b="1" dirty="0" smtClean="0"/>
                        <a:t>12 Months Mentorship</a:t>
                      </a:r>
                      <a:r>
                        <a:rPr lang="en-ZA" sz="1600" b="1" baseline="0" dirty="0" smtClean="0"/>
                        <a:t> Short Course by.... HEI</a:t>
                      </a:r>
                      <a:endParaRPr lang="en-ZA" sz="1600" b="1" dirty="0" smtClean="0"/>
                    </a:p>
                    <a:p>
                      <a:r>
                        <a:rPr lang="en-ZA" sz="1600" b="1" dirty="0" smtClean="0"/>
                        <a:t>Assessor</a:t>
                      </a:r>
                      <a:r>
                        <a:rPr lang="en-ZA" sz="1600" b="1" baseline="0" dirty="0" smtClean="0"/>
                        <a:t> 3 months course by.... Provider</a:t>
                      </a:r>
                      <a:endParaRPr lang="en-ZA" sz="1600" b="1" dirty="0" smtClean="0"/>
                    </a:p>
                  </a:txBody>
                  <a:tcPr marL="91439" marR="91439"/>
                </a:tc>
                <a:tc>
                  <a:txBody>
                    <a:bodyPr/>
                    <a:lstStyle/>
                    <a:p>
                      <a:r>
                        <a:rPr lang="en-ZA" sz="1600" b="1" baseline="0" dirty="0" smtClean="0"/>
                        <a:t>PD Points Obtainable through the SACE Catalogue of Endorsed PD Activities</a:t>
                      </a:r>
                    </a:p>
                  </a:txBody>
                  <a:tcPr marL="91439" marR="91439"/>
                </a:tc>
              </a:tr>
            </a:tbl>
          </a:graphicData>
        </a:graphic>
      </p:graphicFrame>
      <p:sp>
        <p:nvSpPr>
          <p:cNvPr id="2357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0A24360-22C6-4B03-B63D-4BF48FC3DFED}" type="slidenum">
              <a:rPr lang="en-GB" altLang="en-US" sz="1400" smtClean="0"/>
              <a:pPr>
                <a:spcBef>
                  <a:spcPct val="0"/>
                </a:spcBef>
                <a:buFontTx/>
                <a:buNone/>
              </a:pPr>
              <a:t>32</a:t>
            </a:fld>
            <a:endParaRPr lang="en-GB" altLang="en-US" sz="1400" dirty="0" smtClean="0"/>
          </a:p>
        </p:txBody>
      </p:sp>
    </p:spTree>
    <p:extLst>
      <p:ext uri="{BB962C8B-B14F-4D97-AF65-F5344CB8AC3E}">
        <p14:creationId xmlns="" xmlns:p14="http://schemas.microsoft.com/office/powerpoint/2010/main" val="94562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7544" y="-315416"/>
            <a:ext cx="8229600" cy="1143001"/>
          </a:xfrm>
        </p:spPr>
        <p:txBody>
          <a:bodyPr/>
          <a:lstStyle/>
          <a:p>
            <a:r>
              <a:rPr lang="en-ZA" altLang="en-US" sz="2800" b="1" dirty="0" smtClean="0"/>
              <a:t>January – December  Typical PD Activities Type 1......</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2488007570"/>
              </p:ext>
            </p:extLst>
          </p:nvPr>
        </p:nvGraphicFramePr>
        <p:xfrm>
          <a:off x="0" y="0"/>
          <a:ext cx="9144001" cy="7198613"/>
        </p:xfrm>
        <a:graphic>
          <a:graphicData uri="http://schemas.openxmlformats.org/drawingml/2006/table">
            <a:tbl>
              <a:tblPr firstRow="1" bandRow="1">
                <a:tableStyleId>{5C22544A-7EE6-4342-B048-85BDC9FD1C3A}</a:tableStyleId>
              </a:tblPr>
              <a:tblGrid>
                <a:gridCol w="6444209"/>
                <a:gridCol w="2699792"/>
              </a:tblGrid>
              <a:tr h="353397">
                <a:tc>
                  <a:txBody>
                    <a:bodyPr/>
                    <a:lstStyle/>
                    <a:p>
                      <a:r>
                        <a:rPr lang="en-ZA" sz="1800" dirty="0" smtClean="0"/>
                        <a:t>Type 1 PD Activity</a:t>
                      </a:r>
                      <a:endParaRPr lang="en-ZA" sz="1800" dirty="0"/>
                    </a:p>
                  </a:txBody>
                  <a:tcPr marL="91439" marR="91439"/>
                </a:tc>
                <a:tc>
                  <a:txBody>
                    <a:bodyPr/>
                    <a:lstStyle/>
                    <a:p>
                      <a:r>
                        <a:rPr lang="en-ZA" sz="1800" dirty="0" smtClean="0"/>
                        <a:t>Pre-Determined PD Points</a:t>
                      </a:r>
                      <a:endParaRPr lang="en-ZA" sz="1800" dirty="0"/>
                    </a:p>
                  </a:txBody>
                  <a:tcPr marL="91439" marR="91439"/>
                </a:tc>
              </a:tr>
              <a:tr h="903000">
                <a:tc>
                  <a:txBody>
                    <a:bodyPr/>
                    <a:lstStyle/>
                    <a:p>
                      <a:pPr rtl="0"/>
                      <a:r>
                        <a:rPr lang="en-ZA" sz="1800" b="0" dirty="0" smtClean="0"/>
                        <a:t>Facilitating</a:t>
                      </a:r>
                      <a:r>
                        <a:rPr lang="en-ZA" sz="1800" b="0" baseline="0" dirty="0" smtClean="0"/>
                        <a:t> a workshop session – </a:t>
                      </a:r>
                      <a:endParaRPr lang="en-ZA" sz="1800" b="0" baseline="0" dirty="0" smtClean="0">
                        <a:solidFill>
                          <a:srgbClr val="FF0000"/>
                        </a:solidFill>
                      </a:endParaRPr>
                    </a:p>
                  </a:txBody>
                  <a:tcPr marL="91439" marR="91439"/>
                </a:tc>
                <a:tc>
                  <a:txBody>
                    <a:bodyPr/>
                    <a:lstStyle/>
                    <a:p>
                      <a:r>
                        <a:rPr lang="en-ZA" sz="1600" b="0" dirty="0" smtClean="0"/>
                        <a:t>10 Points for facilitating </a:t>
                      </a:r>
                      <a:r>
                        <a:rPr lang="en-ZA" sz="1600" b="0" baseline="0" dirty="0" smtClean="0"/>
                        <a:t>a full day workshop session </a:t>
                      </a:r>
                    </a:p>
                    <a:p>
                      <a:endParaRPr lang="en-ZA" sz="1600" b="0" baseline="0" dirty="0" smtClean="0"/>
                    </a:p>
                    <a:p>
                      <a:endParaRPr lang="en-ZA" sz="1600" b="0" dirty="0"/>
                    </a:p>
                  </a:txBody>
                  <a:tcPr marL="91439" marR="91439"/>
                </a:tc>
              </a:tr>
              <a:tr h="734103">
                <a:tc>
                  <a:txBody>
                    <a:bodyPr/>
                    <a:lstStyle/>
                    <a:p>
                      <a:pPr lvl="0"/>
                      <a:r>
                        <a:rPr lang="en-GB" sz="1800" b="1" kern="1200" dirty="0" smtClean="0">
                          <a:solidFill>
                            <a:schemeClr val="dk1"/>
                          </a:solidFill>
                          <a:latin typeface="+mn-lt"/>
                          <a:ea typeface="+mn-ea"/>
                          <a:cs typeface="+mn-cs"/>
                        </a:rPr>
                        <a:t>Engaged in Electronic Media Educational Activities for 30 – 60 minutes </a:t>
                      </a:r>
                      <a:r>
                        <a:rPr lang="en-ZA" sz="1800" i="1" kern="1200" dirty="0" smtClean="0">
                          <a:solidFill>
                            <a:schemeClr val="dk1"/>
                          </a:solidFill>
                          <a:latin typeface="+mn-lt"/>
                          <a:ea typeface="+mn-ea"/>
                          <a:cs typeface="+mn-cs"/>
                        </a:rPr>
                        <a:t>(Such as, radio, television, broadcasting, virtual programme, computer, and others</a:t>
                      </a:r>
                      <a:r>
                        <a:rPr lang="en-ZA" sz="1800" kern="1200" dirty="0" smtClean="0">
                          <a:solidFill>
                            <a:schemeClr val="dk1"/>
                          </a:solidFill>
                          <a:latin typeface="+mn-lt"/>
                          <a:ea typeface="+mn-ea"/>
                          <a:cs typeface="+mn-cs"/>
                        </a:rPr>
                        <a:t>)</a:t>
                      </a:r>
                    </a:p>
                    <a:p>
                      <a:pPr lvl="0"/>
                      <a:r>
                        <a:rPr lang="en-GB" sz="1600" i="1" kern="1200" dirty="0" smtClean="0">
                          <a:solidFill>
                            <a:schemeClr val="dk1"/>
                          </a:solidFill>
                          <a:latin typeface="+mn-lt"/>
                          <a:ea typeface="+mn-ea"/>
                          <a:cs typeface="+mn-cs"/>
                        </a:rPr>
                        <a:t>Listening to educational programmes on radio/CD, Viewing educational programmes on TV , Participating in a PD Programme through live/recorded broadcast from a studio / webinars / </a:t>
                      </a:r>
                      <a:r>
                        <a:rPr lang="en-GB" sz="1600" i="1" kern="1200" dirty="0" err="1" smtClean="0">
                          <a:solidFill>
                            <a:schemeClr val="dk1"/>
                          </a:solidFill>
                          <a:latin typeface="+mn-lt"/>
                          <a:ea typeface="+mn-ea"/>
                          <a:cs typeface="+mn-cs"/>
                        </a:rPr>
                        <a:t>telematics</a:t>
                      </a:r>
                      <a:r>
                        <a:rPr lang="en-GB" sz="1600" i="1" kern="1200" dirty="0" smtClean="0">
                          <a:solidFill>
                            <a:schemeClr val="dk1"/>
                          </a:solidFill>
                          <a:latin typeface="+mn-lt"/>
                          <a:ea typeface="+mn-ea"/>
                          <a:cs typeface="+mn-cs"/>
                        </a:rPr>
                        <a:t>, online, Watching / Viewing educational DVD / Video, </a:t>
                      </a:r>
                      <a:r>
                        <a:rPr lang="en-ZA" sz="1600" i="1" kern="1200" dirty="0" smtClean="0">
                          <a:solidFill>
                            <a:schemeClr val="dk1"/>
                          </a:solidFill>
                          <a:latin typeface="+mn-lt"/>
                          <a:ea typeface="+mn-ea"/>
                          <a:cs typeface="+mn-cs"/>
                        </a:rPr>
                        <a:t>Completing online self-diagnostic assessment</a:t>
                      </a:r>
                      <a:endParaRPr lang="en-ZA" sz="1600" b="0" i="1" dirty="0"/>
                    </a:p>
                  </a:txBody>
                  <a:tcPr marL="91439" marR="91439"/>
                </a:tc>
                <a:tc>
                  <a:txBody>
                    <a:bodyPr/>
                    <a:lstStyle/>
                    <a:p>
                      <a:pPr lvl="0"/>
                      <a:r>
                        <a:rPr lang="en-GB" sz="1800" b="1" kern="1200" dirty="0" smtClean="0">
                          <a:solidFill>
                            <a:schemeClr val="dk1"/>
                          </a:solidFill>
                          <a:latin typeface="+mn-lt"/>
                          <a:ea typeface="+mn-ea"/>
                          <a:cs typeface="+mn-cs"/>
                        </a:rPr>
                        <a:t>6 activities per annum</a:t>
                      </a:r>
                      <a:r>
                        <a:rPr lang="en-GB" sz="1800" kern="1200" dirty="0" smtClean="0">
                          <a:solidFill>
                            <a:schemeClr val="dk1"/>
                          </a:solidFill>
                          <a:latin typeface="+mn-lt"/>
                          <a:ea typeface="+mn-ea"/>
                          <a:cs typeface="+mn-cs"/>
                        </a:rPr>
                        <a:t> in order to earn </a:t>
                      </a:r>
                      <a:r>
                        <a:rPr lang="en-GB" sz="1800" b="1" kern="1200" dirty="0" smtClean="0">
                          <a:solidFill>
                            <a:schemeClr val="dk1"/>
                          </a:solidFill>
                          <a:latin typeface="+mn-lt"/>
                          <a:ea typeface="+mn-ea"/>
                          <a:cs typeface="+mn-cs"/>
                        </a:rPr>
                        <a:t>12 points</a:t>
                      </a:r>
                      <a:r>
                        <a:rPr lang="en-GB" sz="1800" kern="1200" dirty="0" smtClean="0">
                          <a:solidFill>
                            <a:schemeClr val="dk1"/>
                          </a:solidFill>
                          <a:latin typeface="+mn-lt"/>
                          <a:ea typeface="+mn-ea"/>
                          <a:cs typeface="+mn-cs"/>
                        </a:rPr>
                        <a:t> . 3 activities per annum, you will earn 6 points</a:t>
                      </a:r>
                      <a:endParaRPr lang="en-ZA" sz="1800" kern="1200" dirty="0" smtClean="0">
                        <a:solidFill>
                          <a:schemeClr val="dk1"/>
                        </a:solidFill>
                        <a:latin typeface="+mn-lt"/>
                        <a:ea typeface="+mn-ea"/>
                        <a:cs typeface="+mn-cs"/>
                      </a:endParaRPr>
                    </a:p>
                    <a:p>
                      <a:endParaRPr lang="en-ZA" sz="1600" b="1" dirty="0"/>
                    </a:p>
                  </a:txBody>
                  <a:tcPr marL="91439" marR="91439"/>
                </a:tc>
              </a:tr>
              <a:tr h="1315973">
                <a:tc>
                  <a:txBody>
                    <a:bodyPr/>
                    <a:lstStyle/>
                    <a:p>
                      <a:r>
                        <a:rPr lang="en-ZA" sz="1800" b="0" dirty="0" smtClean="0"/>
                        <a:t>Undertaking</a:t>
                      </a:r>
                      <a:r>
                        <a:rPr lang="en-ZA" sz="1800" b="0" baseline="0" dirty="0" smtClean="0"/>
                        <a:t> research in teaching and learning for a year</a:t>
                      </a:r>
                      <a:endParaRPr lang="en-ZA" sz="1800" b="0" dirty="0" smtClean="0"/>
                    </a:p>
                    <a:p>
                      <a:endParaRPr lang="en-ZA" sz="1800" b="0" dirty="0" smtClean="0"/>
                    </a:p>
                    <a:p>
                      <a:endParaRPr lang="en-ZA" sz="1800" b="0" dirty="0" smtClean="0"/>
                    </a:p>
                    <a:p>
                      <a:r>
                        <a:rPr lang="en-ZA" sz="1800" b="0" dirty="0" smtClean="0"/>
                        <a:t>Researching and developing</a:t>
                      </a:r>
                      <a:r>
                        <a:rPr lang="en-ZA" sz="1800" b="0" baseline="0" dirty="0" smtClean="0"/>
                        <a:t> material for reading and writing within the 6 months period</a:t>
                      </a:r>
                    </a:p>
                    <a:p>
                      <a:endParaRPr lang="en-ZA" sz="1800" b="0" baseline="0" dirty="0" smtClean="0"/>
                    </a:p>
                    <a:p>
                      <a:r>
                        <a:rPr lang="en-ZA" sz="1800" b="0" baseline="0" dirty="0" smtClean="0"/>
                        <a:t>Researching and writing an article or paper for the magazine / journal / educational newspaper etc. Within the 6 months period</a:t>
                      </a:r>
                    </a:p>
                    <a:p>
                      <a:endParaRPr lang="en-ZA" sz="1800" b="0" dirty="0"/>
                    </a:p>
                  </a:txBody>
                  <a:tcPr marL="91439" marR="91439"/>
                </a:tc>
                <a:tc>
                  <a:txBody>
                    <a:bodyPr/>
                    <a:lstStyle/>
                    <a:p>
                      <a:r>
                        <a:rPr lang="en-ZA" sz="1600" b="1" dirty="0" smtClean="0"/>
                        <a:t>20 PD Points</a:t>
                      </a:r>
                    </a:p>
                    <a:p>
                      <a:endParaRPr lang="en-ZA" sz="1600" b="1" dirty="0" smtClean="0"/>
                    </a:p>
                    <a:p>
                      <a:endParaRPr lang="en-ZA" sz="1600" b="1" dirty="0" smtClean="0"/>
                    </a:p>
                    <a:p>
                      <a:endParaRPr lang="en-ZA" sz="1600" b="1" dirty="0" smtClean="0"/>
                    </a:p>
                    <a:p>
                      <a:r>
                        <a:rPr lang="en-ZA" sz="1600" b="1" dirty="0" smtClean="0"/>
                        <a:t>10</a:t>
                      </a:r>
                      <a:r>
                        <a:rPr lang="en-ZA" sz="1600" b="1" baseline="0" dirty="0" smtClean="0"/>
                        <a:t> PD Points</a:t>
                      </a:r>
                    </a:p>
                    <a:p>
                      <a:endParaRPr lang="en-ZA" sz="1600" b="1" baseline="0" dirty="0" smtClean="0"/>
                    </a:p>
                    <a:p>
                      <a:endParaRPr lang="en-ZA" sz="1600" b="1" baseline="0" dirty="0" smtClean="0"/>
                    </a:p>
                    <a:p>
                      <a:r>
                        <a:rPr lang="en-ZA" sz="1600" b="1" baseline="0" dirty="0" smtClean="0"/>
                        <a:t>10 PD Points </a:t>
                      </a:r>
                      <a:endParaRPr lang="en-ZA" sz="1600" b="1" dirty="0"/>
                    </a:p>
                  </a:txBody>
                  <a:tcPr marL="91439" marR="91439"/>
                </a:tc>
              </a:tr>
              <a:tr h="1315973">
                <a:tc>
                  <a:txBody>
                    <a:bodyPr/>
                    <a:lstStyle/>
                    <a:p>
                      <a:r>
                        <a:rPr lang="en-ZA" sz="2800" b="1" dirty="0" smtClean="0"/>
                        <a:t>TOTAL NO. OF TYPE 1 PD POINTS EARNED IN A YEAR</a:t>
                      </a:r>
                      <a:endParaRPr lang="en-ZA" sz="2800" b="1" dirty="0"/>
                    </a:p>
                  </a:txBody>
                  <a:tcPr marL="91439" marR="91439"/>
                </a:tc>
                <a:tc>
                  <a:txBody>
                    <a:bodyPr/>
                    <a:lstStyle/>
                    <a:p>
                      <a:endParaRPr lang="en-ZA" sz="1600" b="1" dirty="0"/>
                    </a:p>
                  </a:txBody>
                  <a:tcPr marL="91439" marR="91439"/>
                </a:tc>
              </a:tr>
            </a:tbl>
          </a:graphicData>
        </a:graphic>
      </p:graphicFrame>
      <p:sp>
        <p:nvSpPr>
          <p:cNvPr id="2357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0A24360-22C6-4B03-B63D-4BF48FC3DFED}" type="slidenum">
              <a:rPr lang="en-GB" altLang="en-US" sz="1400" smtClean="0"/>
              <a:pPr>
                <a:spcBef>
                  <a:spcPct val="0"/>
                </a:spcBef>
                <a:buFontTx/>
                <a:buNone/>
              </a:pPr>
              <a:t>33</a:t>
            </a:fld>
            <a:endParaRPr lang="en-GB" altLang="en-US" sz="1400" dirty="0" smtClean="0"/>
          </a:p>
        </p:txBody>
      </p:sp>
    </p:spTree>
    <p:extLst>
      <p:ext uri="{BB962C8B-B14F-4D97-AF65-F5344CB8AC3E}">
        <p14:creationId xmlns="" xmlns:p14="http://schemas.microsoft.com/office/powerpoint/2010/main" val="945621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95536" y="-387424"/>
            <a:ext cx="8229600" cy="1143001"/>
          </a:xfrm>
        </p:spPr>
        <p:txBody>
          <a:bodyPr/>
          <a:lstStyle/>
          <a:p>
            <a:r>
              <a:rPr lang="en-ZA" altLang="en-US" sz="2800" b="1" dirty="0" smtClean="0"/>
              <a:t>January – December Typical PD Activities Type 2</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591310319"/>
              </p:ext>
            </p:extLst>
          </p:nvPr>
        </p:nvGraphicFramePr>
        <p:xfrm>
          <a:off x="0" y="-315416"/>
          <a:ext cx="9144000" cy="6988007"/>
        </p:xfrm>
        <a:graphic>
          <a:graphicData uri="http://schemas.openxmlformats.org/drawingml/2006/table">
            <a:tbl>
              <a:tblPr firstRow="1" bandRow="1">
                <a:tableStyleId>{5C22544A-7EE6-4342-B048-85BDC9FD1C3A}</a:tableStyleId>
              </a:tblPr>
              <a:tblGrid>
                <a:gridCol w="6332195"/>
                <a:gridCol w="2811805"/>
              </a:tblGrid>
              <a:tr h="432048">
                <a:tc>
                  <a:txBody>
                    <a:bodyPr/>
                    <a:lstStyle/>
                    <a:p>
                      <a:r>
                        <a:rPr lang="en-ZA" sz="1800" dirty="0" smtClean="0"/>
                        <a:t>Type 2 PD Activity</a:t>
                      </a:r>
                      <a:endParaRPr lang="en-ZA" sz="1800" dirty="0"/>
                    </a:p>
                  </a:txBody>
                  <a:tcPr marT="45715" marB="45715"/>
                </a:tc>
                <a:tc>
                  <a:txBody>
                    <a:bodyPr/>
                    <a:lstStyle/>
                    <a:p>
                      <a:r>
                        <a:rPr lang="en-ZA" sz="1800" dirty="0" smtClean="0"/>
                        <a:t>Pre-Determined PD Points</a:t>
                      </a:r>
                      <a:endParaRPr lang="en-ZA" sz="1800" dirty="0"/>
                    </a:p>
                  </a:txBody>
                  <a:tcPr marT="45715" marB="45715"/>
                </a:tc>
              </a:tr>
              <a:tr h="2610417">
                <a:tc>
                  <a:txBody>
                    <a:bodyPr/>
                    <a:lstStyle/>
                    <a:p>
                      <a:pPr marL="0" indent="0">
                        <a:buFont typeface="+mj-lt"/>
                        <a:buNone/>
                      </a:pPr>
                      <a:r>
                        <a:rPr lang="en-ZA" sz="1800" b="1" dirty="0" smtClean="0"/>
                        <a:t>Staff</a:t>
                      </a:r>
                      <a:r>
                        <a:rPr lang="en-ZA" sz="1800" b="1" baseline="0" dirty="0" smtClean="0"/>
                        <a:t> Development (4 per annum) – </a:t>
                      </a:r>
                      <a:r>
                        <a:rPr lang="en-ZA" sz="1800" b="1" baseline="0" dirty="0" smtClean="0">
                          <a:solidFill>
                            <a:srgbClr val="FF0000"/>
                          </a:solidFill>
                        </a:rPr>
                        <a:t>SIP / APIP </a:t>
                      </a:r>
                    </a:p>
                    <a:p>
                      <a:pPr marL="285750" indent="-285750">
                        <a:buFont typeface="Arial" panose="020B0604020202020204" pitchFamily="34" charset="0"/>
                        <a:buChar char="•"/>
                      </a:pPr>
                      <a:r>
                        <a:rPr lang="en-ZA" sz="1800" b="0" baseline="0" dirty="0" smtClean="0"/>
                        <a:t>Conducting / Facilitating  subject-related , management and leadership and other educational matters workshop sessions for colleagues at a school</a:t>
                      </a:r>
                    </a:p>
                    <a:p>
                      <a:pPr marL="285750" indent="-285750">
                        <a:buFont typeface="Arial" panose="020B0604020202020204" pitchFamily="34" charset="0"/>
                        <a:buChar char="•"/>
                      </a:pPr>
                      <a:r>
                        <a:rPr lang="en-ZA" sz="1800" b="0" baseline="0" dirty="0" smtClean="0"/>
                        <a:t>Attending and participating in 2 school-based ANA/NSC PD activities / programmes</a:t>
                      </a:r>
                    </a:p>
                    <a:p>
                      <a:pPr marL="285750" indent="-285750">
                        <a:buFont typeface="Arial" panose="020B0604020202020204" pitchFamily="34" charset="0"/>
                        <a:buChar char="•"/>
                      </a:pPr>
                      <a:r>
                        <a:rPr lang="en-ZA" sz="1800" b="0" baseline="0" dirty="0" smtClean="0"/>
                        <a:t>Being developed and supported on a particular subject , educational matter, or management and leadership  area </a:t>
                      </a:r>
                      <a:r>
                        <a:rPr lang="en-ZA" sz="1800" b="0" baseline="0" smtClean="0"/>
                        <a:t>by  </a:t>
                      </a:r>
                      <a:r>
                        <a:rPr lang="en-ZA" sz="1800" b="0" baseline="0" dirty="0" smtClean="0"/>
                        <a:t>peers within and from other schools / SMT </a:t>
                      </a:r>
                    </a:p>
                  </a:txBody>
                  <a:tcPr marT="45715" marB="45715"/>
                </a:tc>
                <a:tc>
                  <a:txBody>
                    <a:bodyPr/>
                    <a:lstStyle/>
                    <a:p>
                      <a:r>
                        <a:rPr lang="en-ZA" sz="1800" dirty="0" smtClean="0"/>
                        <a:t>20 Points (all together)</a:t>
                      </a:r>
                      <a:endParaRPr lang="en-ZA" sz="1800" dirty="0"/>
                    </a:p>
                  </a:txBody>
                  <a:tcPr marT="45715" marB="45715"/>
                </a:tc>
              </a:tr>
              <a:tr h="333722">
                <a:tc>
                  <a:txBody>
                    <a:bodyPr/>
                    <a:lstStyle/>
                    <a:p>
                      <a:pPr marL="285750" indent="-285750">
                        <a:buFont typeface="Arial" panose="020B0604020202020204" pitchFamily="34" charset="0"/>
                        <a:buChar char="•"/>
                      </a:pPr>
                      <a:r>
                        <a:rPr lang="en-ZA" sz="1800" b="1" kern="1200" dirty="0" smtClean="0">
                          <a:solidFill>
                            <a:schemeClr val="dk1"/>
                          </a:solidFill>
                          <a:latin typeface="+mn-lt"/>
                          <a:ea typeface="+mn-ea"/>
                          <a:cs typeface="+mn-cs"/>
                        </a:rPr>
                        <a:t>I</a:t>
                      </a:r>
                      <a:r>
                        <a:rPr lang="en-ZA" sz="1800" kern="1200" dirty="0" smtClean="0">
                          <a:solidFill>
                            <a:schemeClr val="dk1"/>
                          </a:solidFill>
                          <a:latin typeface="+mn-lt"/>
                          <a:ea typeface="+mn-ea"/>
                          <a:cs typeface="+mn-cs"/>
                        </a:rPr>
                        <a:t>mplementation of an intervention that respond to the School Results Diagnostic Report </a:t>
                      </a:r>
                      <a:r>
                        <a:rPr lang="en-ZA" sz="1800" b="1" kern="1200" dirty="0" smtClean="0">
                          <a:solidFill>
                            <a:schemeClr val="dk1"/>
                          </a:solidFill>
                          <a:latin typeface="+mn-lt"/>
                          <a:ea typeface="+mn-ea"/>
                          <a:cs typeface="+mn-cs"/>
                        </a:rPr>
                        <a:t>(</a:t>
                      </a:r>
                      <a:r>
                        <a:rPr lang="en-ZA" sz="1800" b="1" kern="1200" dirty="0" err="1" smtClean="0">
                          <a:solidFill>
                            <a:schemeClr val="dk1"/>
                          </a:solidFill>
                          <a:latin typeface="+mn-lt"/>
                          <a:ea typeface="+mn-ea"/>
                          <a:cs typeface="+mn-cs"/>
                        </a:rPr>
                        <a:t>e,g</a:t>
                      </a:r>
                      <a:r>
                        <a:rPr lang="en-ZA" sz="1800" b="1" kern="1200" dirty="0" smtClean="0">
                          <a:solidFill>
                            <a:schemeClr val="dk1"/>
                          </a:solidFill>
                          <a:latin typeface="+mn-lt"/>
                          <a:ea typeface="+mn-ea"/>
                          <a:cs typeface="+mn-cs"/>
                        </a:rPr>
                        <a:t>, ANA, IEB, NSC and others) </a:t>
                      </a:r>
                      <a:endParaRPr lang="en-ZA" sz="1800" b="0" baseline="0" dirty="0" smtClean="0"/>
                    </a:p>
                  </a:txBody>
                  <a:tcPr marT="45715" marB="45715"/>
                </a:tc>
                <a:tc>
                  <a:txBody>
                    <a:bodyPr/>
                    <a:lstStyle/>
                    <a:p>
                      <a:r>
                        <a:rPr lang="en-ZA" sz="1800" dirty="0" smtClean="0"/>
                        <a:t>15</a:t>
                      </a:r>
                      <a:r>
                        <a:rPr lang="en-ZA" sz="1800" baseline="0" dirty="0" smtClean="0"/>
                        <a:t> Points</a:t>
                      </a:r>
                      <a:endParaRPr lang="en-ZA" sz="1800" dirty="0"/>
                    </a:p>
                  </a:txBody>
                  <a:tcPr marT="45715" marB="45715"/>
                </a:tc>
              </a:tr>
              <a:tr h="705512">
                <a:tc>
                  <a:txBody>
                    <a:bodyPr/>
                    <a:lstStyle/>
                    <a:p>
                      <a:r>
                        <a:rPr lang="en-ZA" sz="1800" b="1" dirty="0" smtClean="0"/>
                        <a:t>School Projects </a:t>
                      </a:r>
                    </a:p>
                    <a:p>
                      <a:pPr marL="285750" indent="-285750">
                        <a:buFont typeface="Arial" panose="020B0604020202020204" pitchFamily="34" charset="0"/>
                        <a:buChar char="•"/>
                      </a:pPr>
                      <a:r>
                        <a:rPr lang="en-ZA" sz="1800" b="0" baseline="0" dirty="0" smtClean="0"/>
                        <a:t>Implementing action research school project </a:t>
                      </a:r>
                      <a:endParaRPr lang="en-ZA" sz="1800" b="1" dirty="0">
                        <a:solidFill>
                          <a:srgbClr val="FF0000"/>
                        </a:solidFill>
                      </a:endParaRPr>
                    </a:p>
                  </a:txBody>
                  <a:tcPr marT="45715" marB="45715"/>
                </a:tc>
                <a:tc>
                  <a:txBody>
                    <a:bodyPr/>
                    <a:lstStyle/>
                    <a:p>
                      <a:r>
                        <a:rPr lang="en-ZA" sz="1800" dirty="0" smtClean="0"/>
                        <a:t>20 Points</a:t>
                      </a:r>
                    </a:p>
                    <a:p>
                      <a:endParaRPr lang="en-ZA" sz="1800" dirty="0"/>
                    </a:p>
                  </a:txBody>
                  <a:tcPr marT="45715" marB="45715"/>
                </a:tc>
              </a:tr>
              <a:tr h="1226098">
                <a:tc>
                  <a:txBody>
                    <a:bodyPr/>
                    <a:lstStyle/>
                    <a:p>
                      <a:r>
                        <a:rPr lang="en-ZA" sz="1800" b="1" dirty="0" smtClean="0"/>
                        <a:t>School Meetings (10 per annum). For example:</a:t>
                      </a:r>
                    </a:p>
                    <a:p>
                      <a:pPr marL="285750" indent="-285750">
                        <a:buFont typeface="Arial" panose="020B0604020202020204" pitchFamily="34" charset="0"/>
                        <a:buChar char="•"/>
                      </a:pPr>
                      <a:r>
                        <a:rPr lang="en-ZA" sz="1800" b="0" dirty="0" smtClean="0"/>
                        <a:t>2 x SGB Meetings</a:t>
                      </a:r>
                    </a:p>
                    <a:p>
                      <a:pPr marL="285750" indent="-285750">
                        <a:buFont typeface="Arial" panose="020B0604020202020204" pitchFamily="34" charset="0"/>
                        <a:buChar char="•"/>
                      </a:pPr>
                      <a:r>
                        <a:rPr lang="en-ZA" sz="1800" b="0" baseline="0" dirty="0" smtClean="0"/>
                        <a:t>4 x </a:t>
                      </a:r>
                      <a:r>
                        <a:rPr lang="en-ZA" sz="1800" b="0" dirty="0" smtClean="0"/>
                        <a:t>Staff</a:t>
                      </a:r>
                      <a:r>
                        <a:rPr lang="en-ZA" sz="1800" b="0" baseline="0" dirty="0" smtClean="0"/>
                        <a:t> Meetings </a:t>
                      </a:r>
                      <a:endParaRPr lang="en-ZA" sz="1800" b="0" dirty="0" smtClean="0"/>
                    </a:p>
                    <a:p>
                      <a:pPr marL="285750" indent="-285750">
                        <a:buFont typeface="Arial" panose="020B0604020202020204" pitchFamily="34" charset="0"/>
                        <a:buChar char="•"/>
                      </a:pPr>
                      <a:r>
                        <a:rPr lang="en-ZA" sz="1800" b="0" dirty="0" smtClean="0"/>
                        <a:t>5 x Feedback</a:t>
                      </a:r>
                      <a:r>
                        <a:rPr lang="en-ZA" sz="1800" b="0" baseline="0" dirty="0" smtClean="0"/>
                        <a:t> meeting session (if an educator/SMTs participate in an external PD activity and provide feedback to the entire school)</a:t>
                      </a:r>
                      <a:endParaRPr lang="en-ZA" sz="1800" b="1" dirty="0"/>
                    </a:p>
                  </a:txBody>
                  <a:tcPr marT="45715" marB="45715"/>
                </a:tc>
                <a:tc>
                  <a:txBody>
                    <a:bodyPr/>
                    <a:lstStyle/>
                    <a:p>
                      <a:r>
                        <a:rPr lang="en-ZA" sz="1800" dirty="0" smtClean="0"/>
                        <a:t>10 Points</a:t>
                      </a:r>
                      <a:endParaRPr lang="en-ZA" sz="1800" dirty="0"/>
                    </a:p>
                  </a:txBody>
                  <a:tcPr marT="45715" marB="45715"/>
                </a:tc>
              </a:tr>
              <a:tr h="496860">
                <a:tc>
                  <a:txBody>
                    <a:bodyPr/>
                    <a:lstStyle/>
                    <a:p>
                      <a:pPr marL="285750" indent="-285750">
                        <a:buFont typeface="Arial" panose="020B0604020202020204" pitchFamily="34" charset="0"/>
                        <a:buNone/>
                      </a:pPr>
                      <a:r>
                        <a:rPr lang="en-ZA" sz="1800" b="1" dirty="0" smtClean="0"/>
                        <a:t>Participating</a:t>
                      </a:r>
                      <a:r>
                        <a:rPr lang="en-ZA" sz="1800" b="1" baseline="0" dirty="0" smtClean="0"/>
                        <a:t> in a PLC at a school over 12 months</a:t>
                      </a:r>
                      <a:endParaRPr lang="en-ZA" sz="1800" b="1" dirty="0"/>
                    </a:p>
                  </a:txBody>
                  <a:tcPr marT="45715" marB="45715"/>
                </a:tc>
                <a:tc>
                  <a:txBody>
                    <a:bodyPr/>
                    <a:lstStyle/>
                    <a:p>
                      <a:r>
                        <a:rPr lang="en-ZA" sz="1800" dirty="0" smtClean="0"/>
                        <a:t>12</a:t>
                      </a:r>
                      <a:endParaRPr lang="en-ZA" sz="1800" dirty="0"/>
                    </a:p>
                  </a:txBody>
                  <a:tcPr marT="45715" marB="45715"/>
                </a:tc>
              </a:tr>
              <a:tr h="331078">
                <a:tc>
                  <a:txBody>
                    <a:bodyPr/>
                    <a:lstStyle/>
                    <a:p>
                      <a:r>
                        <a:rPr lang="en-ZA" sz="1800" b="1" dirty="0" smtClean="0"/>
                        <a:t>TOTAL</a:t>
                      </a:r>
                      <a:r>
                        <a:rPr lang="en-ZA" sz="1800" b="1" baseline="0" dirty="0" smtClean="0"/>
                        <a:t> NUMBER OF TYPE 2 PD POINTS EARNED IN A YEAR </a:t>
                      </a:r>
                      <a:endParaRPr lang="en-ZA" sz="1800" b="1" dirty="0"/>
                    </a:p>
                  </a:txBody>
                  <a:tcPr marT="45715" marB="45715"/>
                </a:tc>
                <a:tc>
                  <a:txBody>
                    <a:bodyPr/>
                    <a:lstStyle/>
                    <a:p>
                      <a:r>
                        <a:rPr lang="en-ZA" sz="1800" b="1" baseline="0" dirty="0" smtClean="0"/>
                        <a:t>77 Points</a:t>
                      </a:r>
                      <a:endParaRPr lang="en-ZA" sz="1800" b="1" dirty="0"/>
                    </a:p>
                  </a:txBody>
                  <a:tcPr marT="45715" marB="45715"/>
                </a:tc>
              </a:tr>
            </a:tbl>
          </a:graphicData>
        </a:graphic>
      </p:graphicFrame>
      <p:sp>
        <p:nvSpPr>
          <p:cNvPr id="2459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920F51E-AC29-4EEB-AB9D-551695CEDC37}" type="slidenum">
              <a:rPr lang="en-GB" altLang="en-US" sz="1400" smtClean="0"/>
              <a:pPr>
                <a:spcBef>
                  <a:spcPct val="0"/>
                </a:spcBef>
                <a:buFontTx/>
                <a:buNone/>
              </a:pPr>
              <a:t>34</a:t>
            </a:fld>
            <a:endParaRPr lang="en-GB" altLang="en-US" sz="1400" smtClean="0"/>
          </a:p>
        </p:txBody>
      </p:sp>
    </p:spTree>
    <p:extLst>
      <p:ext uri="{BB962C8B-B14F-4D97-AF65-F5344CB8AC3E}">
        <p14:creationId xmlns="" xmlns:p14="http://schemas.microsoft.com/office/powerpoint/2010/main" val="847672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ZA" sz="3200" b="1" dirty="0" smtClean="0"/>
              <a:t>TYPE 3 PD ACTIVITIES</a:t>
            </a:r>
            <a:endParaRPr lang="en-ZA" sz="3200" b="1" dirty="0"/>
          </a:p>
        </p:txBody>
      </p:sp>
      <p:graphicFrame>
        <p:nvGraphicFramePr>
          <p:cNvPr id="5" name="Content Placeholder 4"/>
          <p:cNvGraphicFramePr>
            <a:graphicFrameLocks noGrp="1"/>
          </p:cNvGraphicFramePr>
          <p:nvPr>
            <p:ph idx="1"/>
          </p:nvPr>
        </p:nvGraphicFramePr>
        <p:xfrm>
          <a:off x="0" y="476672"/>
          <a:ext cx="8712968"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0353D390-506B-4502-A2D3-DCED954D90F6}" type="slidenum">
              <a:rPr lang="en-ZA" smtClean="0"/>
              <a:pPr/>
              <a:t>35</a:t>
            </a:fld>
            <a:endParaRPr lang="en-ZA"/>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7544" y="-315416"/>
            <a:ext cx="8229600" cy="1143001"/>
          </a:xfrm>
        </p:spPr>
        <p:txBody>
          <a:bodyPr/>
          <a:lstStyle/>
          <a:p>
            <a:r>
              <a:rPr lang="en-ZA" altLang="en-US" sz="2800" b="1" dirty="0" smtClean="0"/>
              <a:t>January – December  Typical PD Activities Type 3</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84128524"/>
              </p:ext>
            </p:extLst>
          </p:nvPr>
        </p:nvGraphicFramePr>
        <p:xfrm>
          <a:off x="-1" y="476672"/>
          <a:ext cx="9144001" cy="6807304"/>
        </p:xfrm>
        <a:graphic>
          <a:graphicData uri="http://schemas.openxmlformats.org/drawingml/2006/table">
            <a:tbl>
              <a:tblPr firstRow="1" bandRow="1">
                <a:tableStyleId>{5C22544A-7EE6-4342-B048-85BDC9FD1C3A}</a:tableStyleId>
              </a:tblPr>
              <a:tblGrid>
                <a:gridCol w="6332195"/>
                <a:gridCol w="2811806"/>
              </a:tblGrid>
              <a:tr h="0">
                <a:tc>
                  <a:txBody>
                    <a:bodyPr/>
                    <a:lstStyle/>
                    <a:p>
                      <a:r>
                        <a:rPr lang="en-ZA" sz="1800" dirty="0" smtClean="0"/>
                        <a:t>Type 1 PD Activity</a:t>
                      </a:r>
                      <a:endParaRPr lang="en-ZA" sz="1800" dirty="0"/>
                    </a:p>
                  </a:txBody>
                  <a:tcPr marL="91439" marR="91439"/>
                </a:tc>
                <a:tc>
                  <a:txBody>
                    <a:bodyPr/>
                    <a:lstStyle/>
                    <a:p>
                      <a:r>
                        <a:rPr lang="en-ZA" sz="1800" dirty="0" smtClean="0"/>
                        <a:t>Pre-Determined PD Points</a:t>
                      </a:r>
                      <a:endParaRPr lang="en-ZA" sz="1800" dirty="0"/>
                    </a:p>
                  </a:txBody>
                  <a:tcPr marL="91439" marR="91439"/>
                </a:tc>
              </a:tr>
              <a:tr h="1290424">
                <a:tc>
                  <a:txBody>
                    <a:bodyPr/>
                    <a:lstStyle/>
                    <a:p>
                      <a:pPr marL="0" indent="0">
                        <a:buFont typeface="+mj-lt"/>
                        <a:buNone/>
                      </a:pPr>
                      <a:r>
                        <a:rPr lang="en-ZA" sz="1800" b="1" dirty="0" smtClean="0">
                          <a:solidFill>
                            <a:srgbClr val="FF0000"/>
                          </a:solidFill>
                        </a:rPr>
                        <a:t>4 Educational Meetings (per annum) (BY THE EMPLOYER ONLY)</a:t>
                      </a:r>
                    </a:p>
                    <a:p>
                      <a:pPr marL="342900" indent="-342900">
                        <a:buFont typeface="+mj-lt"/>
                        <a:buAutoNum type="arabicPeriod"/>
                      </a:pPr>
                      <a:r>
                        <a:rPr lang="en-ZA" sz="1800" baseline="0" dirty="0" smtClean="0"/>
                        <a:t>2 x District Educational Meetings </a:t>
                      </a:r>
                    </a:p>
                    <a:p>
                      <a:pPr marL="342900" indent="-342900">
                        <a:buFont typeface="+mj-lt"/>
                        <a:buAutoNum type="arabicPeriod"/>
                      </a:pPr>
                      <a:r>
                        <a:rPr lang="en-ZA" sz="1800" baseline="0" dirty="0" smtClean="0"/>
                        <a:t>1 x Circuit Educational Meeting</a:t>
                      </a:r>
                    </a:p>
                    <a:p>
                      <a:pPr marL="342900" indent="-342900">
                        <a:buFont typeface="+mj-lt"/>
                        <a:buAutoNum type="arabicPeriod"/>
                      </a:pPr>
                      <a:r>
                        <a:rPr lang="en-ZA" sz="1800" baseline="0" dirty="0" smtClean="0"/>
                        <a:t>2 x Independent School Association Educational Meetings</a:t>
                      </a:r>
                      <a:endParaRPr lang="en-ZA" sz="1800" dirty="0"/>
                    </a:p>
                  </a:txBody>
                  <a:tcPr marL="91439" marR="91439"/>
                </a:tc>
                <a:tc>
                  <a:txBody>
                    <a:bodyPr/>
                    <a:lstStyle/>
                    <a:p>
                      <a:r>
                        <a:rPr lang="en-ZA" sz="1800" dirty="0" smtClean="0"/>
                        <a:t>6 Points (all together in a year)</a:t>
                      </a:r>
                    </a:p>
                  </a:txBody>
                  <a:tcPr marL="91439" marR="91439"/>
                </a:tc>
              </a:tr>
              <a:tr h="2448272">
                <a:tc>
                  <a:txBody>
                    <a:bodyPr/>
                    <a:lstStyle/>
                    <a:p>
                      <a:r>
                        <a:rPr lang="en-ZA" sz="1800" b="1" dirty="0" smtClean="0"/>
                        <a:t>Less than 5 Days Workshop</a:t>
                      </a:r>
                      <a:r>
                        <a:rPr lang="en-ZA" sz="1800" b="1" baseline="0" dirty="0" smtClean="0"/>
                        <a:t> Sessions By the Employers / SACE Approved Providers / Independent School Associations (Earn PD Points Per Workshop Session) – </a:t>
                      </a:r>
                      <a:r>
                        <a:rPr lang="en-ZA" sz="1800" b="1" baseline="0" dirty="0" smtClean="0">
                          <a:solidFill>
                            <a:srgbClr val="FF0000"/>
                          </a:solidFill>
                        </a:rPr>
                        <a:t>DIPS/PIPs/PIVOTAL</a:t>
                      </a:r>
                      <a:endParaRPr lang="en-ZA" sz="1800" b="1" dirty="0" smtClean="0">
                        <a:solidFill>
                          <a:srgbClr val="FF0000"/>
                        </a:solidFill>
                      </a:endParaRPr>
                    </a:p>
                    <a:p>
                      <a:pPr marL="342900" lvl="0" indent="-342900">
                        <a:buFont typeface="+mj-lt"/>
                        <a:buAutoNum type="arabicPeriod"/>
                      </a:pPr>
                      <a:r>
                        <a:rPr lang="en-ZA" sz="1600" kern="1200" dirty="0" smtClean="0">
                          <a:solidFill>
                            <a:schemeClr val="dk1"/>
                          </a:solidFill>
                          <a:effectLst/>
                          <a:latin typeface="+mn-lt"/>
                          <a:ea typeface="+mn-ea"/>
                          <a:cs typeface="+mn-cs"/>
                        </a:rPr>
                        <a:t>Attending one day District office workshop session on new policies and legislation  </a:t>
                      </a:r>
                    </a:p>
                    <a:p>
                      <a:pPr marL="342900" lvl="0" indent="-342900">
                        <a:buFont typeface="+mj-lt"/>
                        <a:buAutoNum type="arabicPeriod"/>
                      </a:pPr>
                      <a:r>
                        <a:rPr lang="en-ZA" sz="1600" kern="1200" dirty="0" smtClean="0">
                          <a:solidFill>
                            <a:schemeClr val="dk1"/>
                          </a:solidFill>
                          <a:effectLst/>
                          <a:latin typeface="+mn-lt"/>
                          <a:ea typeface="+mn-ea"/>
                          <a:cs typeface="+mn-cs"/>
                        </a:rPr>
                        <a:t>Attending one day District Teacher Development Centre workshop on ICT </a:t>
                      </a:r>
                    </a:p>
                    <a:p>
                      <a:pPr marL="342900" lvl="0" indent="-342900">
                        <a:buFont typeface="+mj-lt"/>
                        <a:buAutoNum type="arabicPeriod"/>
                      </a:pPr>
                      <a:r>
                        <a:rPr lang="en-ZA" sz="1600" kern="1200" dirty="0" smtClean="0">
                          <a:solidFill>
                            <a:schemeClr val="dk1"/>
                          </a:solidFill>
                          <a:effectLst/>
                          <a:latin typeface="+mn-lt"/>
                          <a:ea typeface="+mn-ea"/>
                          <a:cs typeface="+mn-cs"/>
                        </a:rPr>
                        <a:t>Attending 2 days Leadership programme</a:t>
                      </a:r>
                      <a:r>
                        <a:rPr lang="en-ZA" sz="1600" kern="1200" baseline="0" dirty="0" smtClean="0">
                          <a:solidFill>
                            <a:schemeClr val="dk1"/>
                          </a:solidFill>
                          <a:effectLst/>
                          <a:latin typeface="+mn-lt"/>
                          <a:ea typeface="+mn-ea"/>
                          <a:cs typeface="+mn-cs"/>
                        </a:rPr>
                        <a:t> by the teacher union</a:t>
                      </a:r>
                    </a:p>
                    <a:p>
                      <a:pPr marL="342900" lvl="0" indent="-342900">
                        <a:buFont typeface="+mj-lt"/>
                        <a:buAutoNum type="arabicPeriod"/>
                      </a:pPr>
                      <a:r>
                        <a:rPr lang="en-ZA" sz="1600" b="0" kern="1200" baseline="0" dirty="0" smtClean="0">
                          <a:solidFill>
                            <a:schemeClr val="dk1"/>
                          </a:solidFill>
                          <a:effectLst/>
                          <a:latin typeface="+mn-lt"/>
                          <a:ea typeface="+mn-ea"/>
                          <a:cs typeface="+mn-cs"/>
                        </a:rPr>
                        <a:t>Attending half-day workshop session by a private provider / NGO on behalf of an employer</a:t>
                      </a:r>
                      <a:endParaRPr lang="en-ZA" sz="1800" b="0" baseline="0" dirty="0" smtClean="0"/>
                    </a:p>
                  </a:txBody>
                  <a:tcPr marL="91439" marR="91439"/>
                </a:tc>
                <a:tc>
                  <a:txBody>
                    <a:bodyPr/>
                    <a:lstStyle/>
                    <a:p>
                      <a:endParaRPr lang="en-ZA" sz="1800" dirty="0" smtClean="0"/>
                    </a:p>
                    <a:p>
                      <a:endParaRPr lang="en-ZA" sz="1800" dirty="0" smtClean="0"/>
                    </a:p>
                    <a:p>
                      <a:endParaRPr lang="en-ZA" sz="1600" dirty="0" smtClean="0"/>
                    </a:p>
                    <a:p>
                      <a:r>
                        <a:rPr lang="en-ZA" sz="1600" dirty="0" smtClean="0"/>
                        <a:t>10 Points (1 day)</a:t>
                      </a:r>
                    </a:p>
                    <a:p>
                      <a:endParaRPr lang="en-ZA" sz="1600" dirty="0" smtClean="0"/>
                    </a:p>
                    <a:p>
                      <a:r>
                        <a:rPr lang="en-ZA" sz="1600" dirty="0" smtClean="0"/>
                        <a:t>10 Points (1 day)</a:t>
                      </a:r>
                    </a:p>
                    <a:p>
                      <a:endParaRPr lang="en-ZA" sz="1600" dirty="0" smtClean="0"/>
                    </a:p>
                    <a:p>
                      <a:r>
                        <a:rPr lang="en-ZA" sz="1600" dirty="0" smtClean="0"/>
                        <a:t>15 Points (2 – 5 days)</a:t>
                      </a:r>
                    </a:p>
                    <a:p>
                      <a:r>
                        <a:rPr lang="en-ZA" sz="1600" dirty="0" smtClean="0"/>
                        <a:t>5 PD Points</a:t>
                      </a:r>
                    </a:p>
                  </a:txBody>
                  <a:tcPr marL="91439" marR="91439"/>
                </a:tc>
              </a:tr>
              <a:tr h="228560">
                <a:tc>
                  <a:txBody>
                    <a:bodyPr/>
                    <a:lstStyle/>
                    <a:p>
                      <a:r>
                        <a:rPr lang="en-ZA" sz="1800" b="1" dirty="0" smtClean="0"/>
                        <a:t>Conferences / Seminars / Summits / Indabas etc.</a:t>
                      </a:r>
                      <a:endParaRPr lang="en-ZA" sz="1800" b="1" dirty="0"/>
                    </a:p>
                  </a:txBody>
                  <a:tcPr marL="91439" marR="91439"/>
                </a:tc>
                <a:tc>
                  <a:txBody>
                    <a:bodyPr/>
                    <a:lstStyle/>
                    <a:p>
                      <a:endParaRPr lang="en-ZA" sz="1800" dirty="0"/>
                    </a:p>
                  </a:txBody>
                  <a:tcPr marL="91439" marR="91439"/>
                </a:tc>
              </a:tr>
              <a:tr h="816279">
                <a:tc>
                  <a:txBody>
                    <a:bodyPr/>
                    <a:lstStyle/>
                    <a:p>
                      <a:pPr marL="342900" indent="-342900">
                        <a:buFont typeface="+mj-lt"/>
                        <a:buAutoNum type="arabicPeriod"/>
                      </a:pPr>
                      <a:r>
                        <a:rPr lang="en-ZA" sz="1600" b="0" dirty="0" smtClean="0"/>
                        <a:t>Attending half-day</a:t>
                      </a:r>
                      <a:r>
                        <a:rPr lang="en-ZA" sz="1600" b="0" baseline="0" dirty="0" smtClean="0"/>
                        <a:t> seminar by employer on corporal punishment</a:t>
                      </a:r>
                    </a:p>
                    <a:p>
                      <a:pPr marL="342900" indent="-342900">
                        <a:buFont typeface="+mj-lt"/>
                        <a:buAutoNum type="arabicPeriod"/>
                      </a:pPr>
                      <a:r>
                        <a:rPr lang="en-ZA" sz="1600" b="0" baseline="0" dirty="0" smtClean="0"/>
                        <a:t>Attending 1 and half day education summit or indaba by employer or SGB / Independent School Association</a:t>
                      </a:r>
                      <a:endParaRPr lang="en-ZA" sz="1600" b="0" dirty="0" smtClean="0"/>
                    </a:p>
                  </a:txBody>
                  <a:tcPr marL="91439" marR="91439"/>
                </a:tc>
                <a:tc>
                  <a:txBody>
                    <a:bodyPr/>
                    <a:lstStyle/>
                    <a:p>
                      <a:r>
                        <a:rPr lang="en-ZA" sz="1600" dirty="0" smtClean="0"/>
                        <a:t>5 Points </a:t>
                      </a:r>
                    </a:p>
                    <a:p>
                      <a:r>
                        <a:rPr lang="en-ZA" sz="1600" baseline="0" dirty="0" smtClean="0"/>
                        <a:t>10 Points </a:t>
                      </a:r>
                    </a:p>
                    <a:p>
                      <a:endParaRPr lang="en-ZA" sz="1800" b="1" baseline="0" dirty="0" smtClean="0"/>
                    </a:p>
                  </a:txBody>
                  <a:tcPr marL="91439" marR="91439"/>
                </a:tc>
              </a:tr>
              <a:tr h="1173964">
                <a:tc>
                  <a:txBody>
                    <a:bodyPr/>
                    <a:lstStyle/>
                    <a:p>
                      <a:r>
                        <a:rPr lang="en-ZA" sz="1600" b="0" dirty="0" smtClean="0"/>
                        <a:t>1</a:t>
                      </a:r>
                      <a:r>
                        <a:rPr lang="en-ZA" sz="1600" b="0" baseline="0" dirty="0" smtClean="0"/>
                        <a:t> x 30 minutes one-on-one onsite support by the Subject advisor / office-based official</a:t>
                      </a:r>
                    </a:p>
                    <a:p>
                      <a:endParaRPr lang="en-ZA" sz="1600" b="0" baseline="0" dirty="0" smtClean="0"/>
                    </a:p>
                    <a:p>
                      <a:r>
                        <a:rPr lang="en-ZA" sz="1600" b="0" baseline="0" dirty="0" smtClean="0"/>
                        <a:t>1 x 45 minutes group (e.g. intermediate and senior phase teachers) onsite support by office-based officials</a:t>
                      </a:r>
                      <a:endParaRPr lang="en-ZA" sz="1600" b="0" dirty="0" smtClean="0"/>
                    </a:p>
                  </a:txBody>
                  <a:tcPr marL="91439" marR="91439"/>
                </a:tc>
                <a:tc>
                  <a:txBody>
                    <a:bodyPr/>
                    <a:lstStyle/>
                    <a:p>
                      <a:r>
                        <a:rPr lang="en-ZA" sz="1600" b="0" baseline="0" dirty="0" smtClean="0"/>
                        <a:t>5 Points</a:t>
                      </a:r>
                    </a:p>
                    <a:p>
                      <a:endParaRPr lang="en-ZA" sz="1600" b="0" baseline="0" dirty="0" smtClean="0"/>
                    </a:p>
                    <a:p>
                      <a:endParaRPr lang="en-ZA" sz="1600" b="0" baseline="0" dirty="0" smtClean="0"/>
                    </a:p>
                    <a:p>
                      <a:r>
                        <a:rPr lang="en-ZA" sz="1600" b="0" baseline="0" dirty="0" smtClean="0"/>
                        <a:t>5 Points</a:t>
                      </a:r>
                    </a:p>
                    <a:p>
                      <a:endParaRPr lang="en-ZA" sz="1600" b="1" baseline="0" dirty="0" smtClean="0"/>
                    </a:p>
                  </a:txBody>
                  <a:tcPr marL="91439" marR="91439"/>
                </a:tc>
              </a:tr>
            </a:tbl>
          </a:graphicData>
        </a:graphic>
      </p:graphicFrame>
      <p:sp>
        <p:nvSpPr>
          <p:cNvPr id="2357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0A24360-22C6-4B03-B63D-4BF48FC3DFED}" type="slidenum">
              <a:rPr lang="en-GB" altLang="en-US" sz="1400" smtClean="0"/>
              <a:pPr>
                <a:spcBef>
                  <a:spcPct val="0"/>
                </a:spcBef>
                <a:buFontTx/>
                <a:buNone/>
              </a:pPr>
              <a:t>36</a:t>
            </a:fld>
            <a:endParaRPr lang="en-GB" altLang="en-US" sz="1400" dirty="0" smtClean="0"/>
          </a:p>
        </p:txBody>
      </p:sp>
    </p:spTree>
    <p:extLst>
      <p:ext uri="{BB962C8B-B14F-4D97-AF65-F5344CB8AC3E}">
        <p14:creationId xmlns="" xmlns:p14="http://schemas.microsoft.com/office/powerpoint/2010/main" val="36065983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7544" y="-315416"/>
            <a:ext cx="8229600" cy="1143001"/>
          </a:xfrm>
        </p:spPr>
        <p:txBody>
          <a:bodyPr/>
          <a:lstStyle/>
          <a:p>
            <a:r>
              <a:rPr lang="en-ZA" altLang="en-US" sz="2800" b="1" dirty="0" smtClean="0"/>
              <a:t>January – December  Typical PD Activities Type 3</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879557961"/>
              </p:ext>
            </p:extLst>
          </p:nvPr>
        </p:nvGraphicFramePr>
        <p:xfrm>
          <a:off x="-1" y="476672"/>
          <a:ext cx="9144001" cy="6281596"/>
        </p:xfrm>
        <a:graphic>
          <a:graphicData uri="http://schemas.openxmlformats.org/drawingml/2006/table">
            <a:tbl>
              <a:tblPr firstRow="1" bandRow="1">
                <a:tableStyleId>{5C22544A-7EE6-4342-B048-85BDC9FD1C3A}</a:tableStyleId>
              </a:tblPr>
              <a:tblGrid>
                <a:gridCol w="6332195"/>
                <a:gridCol w="2811806"/>
              </a:tblGrid>
              <a:tr h="0">
                <a:tc>
                  <a:txBody>
                    <a:bodyPr/>
                    <a:lstStyle/>
                    <a:p>
                      <a:r>
                        <a:rPr lang="en-ZA" sz="1800" dirty="0" smtClean="0"/>
                        <a:t>Type 1 PD Activity</a:t>
                      </a:r>
                      <a:endParaRPr lang="en-ZA" sz="1800" dirty="0"/>
                    </a:p>
                  </a:txBody>
                  <a:tcPr marL="91439" marR="91439"/>
                </a:tc>
                <a:tc>
                  <a:txBody>
                    <a:bodyPr/>
                    <a:lstStyle/>
                    <a:p>
                      <a:r>
                        <a:rPr lang="en-ZA" sz="1800" dirty="0" smtClean="0"/>
                        <a:t>Pre-Determined PD Points</a:t>
                      </a:r>
                      <a:endParaRPr lang="en-ZA" sz="1800" dirty="0"/>
                    </a:p>
                  </a:txBody>
                  <a:tcPr marL="91439" marR="91439"/>
                </a:tc>
              </a:tr>
              <a:tr h="1290424">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ZA" sz="1800" b="1" dirty="0" smtClean="0"/>
                        <a:t>6 Days and Above Workshop</a:t>
                      </a:r>
                      <a:r>
                        <a:rPr lang="en-ZA" sz="1800" b="1" baseline="0" dirty="0" smtClean="0"/>
                        <a:t> Sessions / Courses / Full Qualifications By the Employers / SACE Approved Providers / Independent School Associations (Earn PD Points Per Workshop Session) – </a:t>
                      </a:r>
                      <a:r>
                        <a:rPr lang="en-ZA" sz="1800" b="1" baseline="0" dirty="0" smtClean="0">
                          <a:solidFill>
                            <a:srgbClr val="FF0000"/>
                          </a:solidFill>
                        </a:rPr>
                        <a:t>DIPS/PIPs/PIVOTAL</a:t>
                      </a:r>
                      <a:endParaRPr lang="en-ZA" sz="1800" b="1" dirty="0" smtClean="0">
                        <a:solidFill>
                          <a:srgbClr val="FF0000"/>
                        </a:solidFill>
                      </a:endParaRPr>
                    </a:p>
                    <a:p>
                      <a:pPr marL="0" indent="0">
                        <a:buFont typeface="+mj-lt"/>
                        <a:buNone/>
                      </a:pPr>
                      <a:endParaRPr lang="en-ZA" sz="1800" dirty="0"/>
                    </a:p>
                  </a:txBody>
                  <a:tcPr marL="91439" marR="9143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800" b="1" baseline="0" dirty="0" smtClean="0"/>
                        <a:t>PD Points Strictly Obtainable through the SACE Catalogue of Endorsed PD Activities</a:t>
                      </a:r>
                    </a:p>
                    <a:p>
                      <a:endParaRPr lang="en-ZA" sz="1800" dirty="0" smtClean="0"/>
                    </a:p>
                  </a:txBody>
                  <a:tcPr marL="91439" marR="91439"/>
                </a:tc>
              </a:tr>
              <a:tr h="2059632">
                <a:tc>
                  <a:txBody>
                    <a:bodyPr/>
                    <a:lstStyle/>
                    <a:p>
                      <a:pPr marL="342900" lvl="0" indent="-342900">
                        <a:buFont typeface="+mj-lt"/>
                        <a:buAutoNum type="arabicPeriod"/>
                      </a:pPr>
                      <a:r>
                        <a:rPr lang="en-ZA" sz="1600" kern="1200" dirty="0" smtClean="0">
                          <a:solidFill>
                            <a:schemeClr val="dk1"/>
                          </a:solidFill>
                          <a:effectLst/>
                          <a:latin typeface="+mn-lt"/>
                          <a:ea typeface="+mn-ea"/>
                          <a:cs typeface="+mn-cs"/>
                        </a:rPr>
                        <a:t>Completing a</a:t>
                      </a:r>
                      <a:r>
                        <a:rPr lang="en-ZA" sz="1600" kern="1200" baseline="0" dirty="0" smtClean="0">
                          <a:solidFill>
                            <a:schemeClr val="dk1"/>
                          </a:solidFill>
                          <a:effectLst/>
                          <a:latin typeface="+mn-lt"/>
                          <a:ea typeface="+mn-ea"/>
                          <a:cs typeface="+mn-cs"/>
                        </a:rPr>
                        <a:t> SACE Endorsed</a:t>
                      </a:r>
                      <a:r>
                        <a:rPr lang="en-ZA" sz="1600" kern="1200" dirty="0" smtClean="0">
                          <a:solidFill>
                            <a:schemeClr val="dk1"/>
                          </a:solidFill>
                          <a:effectLst/>
                          <a:latin typeface="+mn-lt"/>
                          <a:ea typeface="+mn-ea"/>
                          <a:cs typeface="+mn-cs"/>
                        </a:rPr>
                        <a:t> ADE offered by SACE Approved HEI</a:t>
                      </a:r>
                    </a:p>
                    <a:p>
                      <a:pPr marL="342900" lvl="0" indent="-342900">
                        <a:buFont typeface="+mj-lt"/>
                        <a:buAutoNum type="arabicPeriod"/>
                      </a:pPr>
                      <a:r>
                        <a:rPr lang="en-ZA" sz="1600" kern="1200" dirty="0" smtClean="0">
                          <a:solidFill>
                            <a:schemeClr val="dk1"/>
                          </a:solidFill>
                          <a:effectLst/>
                          <a:latin typeface="+mn-lt"/>
                          <a:ea typeface="+mn-ea"/>
                          <a:cs typeface="+mn-cs"/>
                        </a:rPr>
                        <a:t>Completing a</a:t>
                      </a:r>
                      <a:r>
                        <a:rPr lang="en-ZA" sz="1600" kern="1200" baseline="0" dirty="0" smtClean="0">
                          <a:solidFill>
                            <a:schemeClr val="dk1"/>
                          </a:solidFill>
                          <a:effectLst/>
                          <a:latin typeface="+mn-lt"/>
                          <a:ea typeface="+mn-ea"/>
                          <a:cs typeface="+mn-cs"/>
                        </a:rPr>
                        <a:t> SACE Endorsed 12 months Mentorship Programme by a SACE Approved Private Provider</a:t>
                      </a:r>
                      <a:endParaRPr lang="en-ZA" sz="1600" kern="1200" dirty="0" smtClean="0">
                        <a:solidFill>
                          <a:schemeClr val="dk1"/>
                        </a:solidFill>
                        <a:effectLst/>
                        <a:latin typeface="+mn-lt"/>
                        <a:ea typeface="+mn-ea"/>
                        <a:cs typeface="+mn-cs"/>
                      </a:endParaRPr>
                    </a:p>
                    <a:p>
                      <a:pPr marL="342900" lvl="0" indent="-342900">
                        <a:buFont typeface="+mj-lt"/>
                        <a:buAutoNum type="arabicPeriod"/>
                      </a:pPr>
                      <a:r>
                        <a:rPr lang="en-ZA" sz="1600" kern="1200" dirty="0" smtClean="0">
                          <a:solidFill>
                            <a:schemeClr val="dk1"/>
                          </a:solidFill>
                          <a:effectLst/>
                          <a:latin typeface="+mn-lt"/>
                          <a:ea typeface="+mn-ea"/>
                          <a:cs typeface="+mn-cs"/>
                        </a:rPr>
                        <a:t>Attending a 3 months</a:t>
                      </a:r>
                      <a:r>
                        <a:rPr lang="en-ZA" sz="1600" kern="1200" baseline="0" dirty="0" smtClean="0">
                          <a:solidFill>
                            <a:schemeClr val="dk1"/>
                          </a:solidFill>
                          <a:effectLst/>
                          <a:latin typeface="+mn-lt"/>
                          <a:ea typeface="+mn-ea"/>
                          <a:cs typeface="+mn-cs"/>
                        </a:rPr>
                        <a:t> SACE Endorsed subject content / leadership course by the SACE Approved Provincial Education Department’s Institute</a:t>
                      </a:r>
                      <a:endParaRPr lang="en-ZA" sz="1600" kern="1200" dirty="0" smtClean="0">
                        <a:solidFill>
                          <a:schemeClr val="dk1"/>
                        </a:solidFill>
                        <a:effectLst/>
                        <a:latin typeface="+mn-lt"/>
                        <a:ea typeface="+mn-ea"/>
                        <a:cs typeface="+mn-cs"/>
                      </a:endParaRPr>
                    </a:p>
                    <a:p>
                      <a:pPr marL="342900" lvl="0" indent="-342900">
                        <a:buFont typeface="+mj-lt"/>
                        <a:buAutoNum type="arabicPeriod"/>
                      </a:pPr>
                      <a:r>
                        <a:rPr lang="en-ZA" sz="1600" kern="1200" dirty="0" smtClean="0">
                          <a:solidFill>
                            <a:schemeClr val="dk1"/>
                          </a:solidFill>
                          <a:effectLst/>
                          <a:latin typeface="+mn-lt"/>
                          <a:ea typeface="+mn-ea"/>
                          <a:cs typeface="+mn-cs"/>
                        </a:rPr>
                        <a:t>Attending 6</a:t>
                      </a:r>
                      <a:r>
                        <a:rPr lang="en-ZA" sz="1600" kern="1200" baseline="0" dirty="0" smtClean="0">
                          <a:solidFill>
                            <a:schemeClr val="dk1"/>
                          </a:solidFill>
                          <a:effectLst/>
                          <a:latin typeface="+mn-lt"/>
                          <a:ea typeface="+mn-ea"/>
                          <a:cs typeface="+mn-cs"/>
                        </a:rPr>
                        <a:t> days</a:t>
                      </a:r>
                      <a:r>
                        <a:rPr lang="en-ZA" sz="1600" kern="1200" dirty="0" smtClean="0">
                          <a:solidFill>
                            <a:schemeClr val="dk1"/>
                          </a:solidFill>
                          <a:effectLst/>
                          <a:latin typeface="+mn-lt"/>
                          <a:ea typeface="+mn-ea"/>
                          <a:cs typeface="+mn-cs"/>
                        </a:rPr>
                        <a:t> SACE</a:t>
                      </a:r>
                      <a:r>
                        <a:rPr lang="en-ZA" sz="1600" kern="1200" baseline="0" dirty="0" smtClean="0">
                          <a:solidFill>
                            <a:schemeClr val="dk1"/>
                          </a:solidFill>
                          <a:effectLst/>
                          <a:latin typeface="+mn-lt"/>
                          <a:ea typeface="+mn-ea"/>
                          <a:cs typeface="+mn-cs"/>
                        </a:rPr>
                        <a:t> Endorsed </a:t>
                      </a:r>
                      <a:r>
                        <a:rPr lang="en-ZA" sz="1600" kern="1200" dirty="0" smtClean="0">
                          <a:solidFill>
                            <a:schemeClr val="dk1"/>
                          </a:solidFill>
                          <a:effectLst/>
                          <a:latin typeface="+mn-lt"/>
                          <a:ea typeface="+mn-ea"/>
                          <a:cs typeface="+mn-cs"/>
                        </a:rPr>
                        <a:t>workshop session on</a:t>
                      </a:r>
                      <a:r>
                        <a:rPr lang="en-ZA" sz="1600" kern="1200" baseline="0" dirty="0" smtClean="0">
                          <a:solidFill>
                            <a:schemeClr val="dk1"/>
                          </a:solidFill>
                          <a:effectLst/>
                          <a:latin typeface="+mn-lt"/>
                          <a:ea typeface="+mn-ea"/>
                          <a:cs typeface="+mn-cs"/>
                        </a:rPr>
                        <a:t> curriculum management by SACE Approved teacher union </a:t>
                      </a:r>
                      <a:endParaRPr lang="en-ZA" sz="1800" b="1" baseline="0" dirty="0" smtClean="0"/>
                    </a:p>
                  </a:txBody>
                  <a:tcPr marL="91439" marR="91439"/>
                </a:tc>
                <a:tc>
                  <a:txBody>
                    <a:bodyPr/>
                    <a:lstStyle/>
                    <a:p>
                      <a:r>
                        <a:rPr lang="en-ZA" sz="1600" dirty="0" smtClean="0"/>
                        <a:t>45 Points</a:t>
                      </a:r>
                    </a:p>
                    <a:p>
                      <a:endParaRPr lang="en-ZA" sz="1600" dirty="0" smtClean="0"/>
                    </a:p>
                    <a:p>
                      <a:r>
                        <a:rPr lang="en-ZA" sz="1600" dirty="0" smtClean="0"/>
                        <a:t>40 Points</a:t>
                      </a:r>
                    </a:p>
                    <a:p>
                      <a:endParaRPr lang="en-ZA" sz="1600" dirty="0" smtClean="0"/>
                    </a:p>
                    <a:p>
                      <a:r>
                        <a:rPr lang="en-ZA" sz="1600" smtClean="0"/>
                        <a:t>35 Points</a:t>
                      </a:r>
                      <a:endParaRPr lang="en-ZA" sz="1600" dirty="0" smtClean="0"/>
                    </a:p>
                    <a:p>
                      <a:endParaRPr lang="en-ZA" sz="1600" dirty="0" smtClean="0"/>
                    </a:p>
                    <a:p>
                      <a:r>
                        <a:rPr lang="en-ZA" sz="1600" dirty="0" smtClean="0"/>
                        <a:t>20</a:t>
                      </a:r>
                      <a:r>
                        <a:rPr lang="en-ZA" sz="1600" baseline="0" dirty="0" smtClean="0"/>
                        <a:t> Points</a:t>
                      </a:r>
                      <a:endParaRPr lang="en-ZA" sz="1600" dirty="0" smtClean="0"/>
                    </a:p>
                    <a:p>
                      <a:endParaRPr lang="en-ZA" sz="1600" dirty="0" smtClean="0"/>
                    </a:p>
                  </a:txBody>
                  <a:tcPr marL="91439" marR="91439"/>
                </a:tc>
              </a:tr>
              <a:tr h="228560">
                <a:tc>
                  <a:txBody>
                    <a:bodyPr/>
                    <a:lstStyle/>
                    <a:p>
                      <a:r>
                        <a:rPr lang="en-ZA" sz="1800" b="1" dirty="0" smtClean="0"/>
                        <a:t>Conferences / Seminars / Summits / Indabas etc.</a:t>
                      </a:r>
                      <a:endParaRPr lang="en-ZA" sz="1800" b="1" dirty="0"/>
                    </a:p>
                  </a:txBody>
                  <a:tcPr marL="91439" marR="91439"/>
                </a:tc>
                <a:tc>
                  <a:txBody>
                    <a:bodyPr/>
                    <a:lstStyle/>
                    <a:p>
                      <a:endParaRPr lang="en-ZA" sz="1800" dirty="0"/>
                    </a:p>
                  </a:txBody>
                  <a:tcPr marL="91439" marR="91439"/>
                </a:tc>
              </a:tr>
              <a:tr h="816279">
                <a:tc>
                  <a:txBody>
                    <a:bodyPr/>
                    <a:lstStyle/>
                    <a:p>
                      <a:pPr marL="342900" indent="-342900">
                        <a:buFont typeface="+mj-lt"/>
                        <a:buAutoNum type="arabicPeriod"/>
                      </a:pPr>
                      <a:r>
                        <a:rPr lang="en-ZA" sz="1600" b="1" dirty="0" smtClean="0"/>
                        <a:t>Attending half-day</a:t>
                      </a:r>
                      <a:r>
                        <a:rPr lang="en-ZA" sz="1600" b="1" baseline="0" dirty="0" smtClean="0"/>
                        <a:t> seminar by employer on corporal punishment</a:t>
                      </a:r>
                    </a:p>
                    <a:p>
                      <a:pPr marL="342900" indent="-342900">
                        <a:buFont typeface="+mj-lt"/>
                        <a:buAutoNum type="arabicPeriod"/>
                      </a:pPr>
                      <a:r>
                        <a:rPr lang="en-ZA" sz="1600" b="1" baseline="0" dirty="0" smtClean="0"/>
                        <a:t>Attending 1 and half day education summit or indaba by employer or SGB / Independent School Association</a:t>
                      </a:r>
                      <a:endParaRPr lang="en-ZA" sz="1600" b="1" dirty="0" smtClean="0"/>
                    </a:p>
                  </a:txBody>
                  <a:tcPr marL="91439" marR="91439"/>
                </a:tc>
                <a:tc>
                  <a:txBody>
                    <a:bodyPr/>
                    <a:lstStyle/>
                    <a:p>
                      <a:r>
                        <a:rPr lang="en-ZA" sz="1600" dirty="0" smtClean="0"/>
                        <a:t>5 Points </a:t>
                      </a:r>
                    </a:p>
                    <a:p>
                      <a:r>
                        <a:rPr lang="en-ZA" sz="1600" baseline="0" dirty="0" smtClean="0"/>
                        <a:t>10 Points </a:t>
                      </a:r>
                    </a:p>
                    <a:p>
                      <a:endParaRPr lang="en-ZA" sz="1800" b="1" baseline="0" dirty="0" smtClean="0"/>
                    </a:p>
                  </a:txBody>
                  <a:tcPr marL="91439" marR="91439"/>
                </a:tc>
              </a:tr>
              <a:tr h="1173964">
                <a:tc>
                  <a:txBody>
                    <a:bodyPr/>
                    <a:lstStyle/>
                    <a:p>
                      <a:r>
                        <a:rPr lang="en-ZA" sz="1600" b="1" dirty="0" smtClean="0"/>
                        <a:t>PLEASE NOTE:</a:t>
                      </a:r>
                    </a:p>
                    <a:p>
                      <a:r>
                        <a:rPr lang="en-ZA" sz="1600" b="1" dirty="0" smtClean="0"/>
                        <a:t>Teacher</a:t>
                      </a:r>
                      <a:r>
                        <a:rPr lang="en-ZA" sz="1600" b="1" baseline="0" dirty="0" smtClean="0"/>
                        <a:t> will not be able to earn PD Points from 6 days and above PD activities and programmes that are NOT SACE Endorsed</a:t>
                      </a:r>
                      <a:endParaRPr lang="en-ZA" sz="1600" b="1" dirty="0" smtClean="0"/>
                    </a:p>
                  </a:txBody>
                  <a:tcPr marL="91439" marR="91439"/>
                </a:tc>
                <a:tc>
                  <a:txBody>
                    <a:bodyPr/>
                    <a:lstStyle/>
                    <a:p>
                      <a:endParaRPr lang="en-ZA" sz="1600" b="1" baseline="0" dirty="0" smtClean="0"/>
                    </a:p>
                  </a:txBody>
                  <a:tcPr marL="91439" marR="91439"/>
                </a:tc>
              </a:tr>
            </a:tbl>
          </a:graphicData>
        </a:graphic>
      </p:graphicFrame>
      <p:sp>
        <p:nvSpPr>
          <p:cNvPr id="2357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0A24360-22C6-4B03-B63D-4BF48FC3DFED}" type="slidenum">
              <a:rPr lang="en-GB" altLang="en-US" sz="1400" smtClean="0"/>
              <a:pPr>
                <a:spcBef>
                  <a:spcPct val="0"/>
                </a:spcBef>
                <a:buFontTx/>
                <a:buNone/>
              </a:pPr>
              <a:t>37</a:t>
            </a:fld>
            <a:endParaRPr lang="en-GB" altLang="en-US" sz="1400" dirty="0" smtClean="0"/>
          </a:p>
        </p:txBody>
      </p:sp>
    </p:spTree>
    <p:extLst>
      <p:ext uri="{BB962C8B-B14F-4D97-AF65-F5344CB8AC3E}">
        <p14:creationId xmlns="" xmlns:p14="http://schemas.microsoft.com/office/powerpoint/2010/main" val="3274601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996952"/>
            <a:ext cx="8229600" cy="1143000"/>
          </a:xfrm>
        </p:spPr>
        <p:txBody>
          <a:bodyPr>
            <a:normAutofit fontScale="90000"/>
          </a:bodyPr>
          <a:lstStyle/>
          <a:p>
            <a:r>
              <a:rPr lang="en-ZA" b="1" dirty="0" smtClean="0"/>
              <a:t>HOW DO I RECORD AND REPORT MY PARTICIPATION IN TYPE 1 – 3 PD ACTIVITIES / PROGRAMMES AND PD POINTS EARNED?</a:t>
            </a:r>
            <a:endParaRPr lang="en-ZA" b="1"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38</a:t>
            </a:fld>
            <a:endParaRPr lang="en-ZA"/>
          </a:p>
        </p:txBody>
      </p:sp>
      <p:pic>
        <p:nvPicPr>
          <p:cNvPr id="6" name="Picture 2"/>
          <p:cNvPicPr>
            <a:picLocks noChangeAspect="1" noChangeArrowheads="1"/>
          </p:cNvPicPr>
          <p:nvPr/>
        </p:nvPicPr>
        <p:blipFill>
          <a:blip r:embed="rId2" cstate="print"/>
          <a:srcRect/>
          <a:stretch>
            <a:fillRect/>
          </a:stretch>
        </p:blipFill>
        <p:spPr bwMode="auto">
          <a:xfrm>
            <a:off x="3419872" y="260648"/>
            <a:ext cx="1872208" cy="1857270"/>
          </a:xfrm>
          <a:prstGeom prst="rect">
            <a:avLst/>
          </a:prstGeom>
          <a:noFill/>
          <a:ln w="9525">
            <a:noFill/>
            <a:miter lim="800000"/>
            <a:headEnd/>
            <a:tailEnd/>
          </a:ln>
        </p:spPr>
      </p:pic>
    </p:spTree>
    <p:extLst>
      <p:ext uri="{BB962C8B-B14F-4D97-AF65-F5344CB8AC3E}">
        <p14:creationId xmlns="" xmlns:p14="http://schemas.microsoft.com/office/powerpoint/2010/main" val="2208554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5"/>
          <p:cNvSpPr>
            <a:spLocks noGrp="1"/>
          </p:cNvSpPr>
          <p:nvPr>
            <p:ph type="title"/>
          </p:nvPr>
        </p:nvSpPr>
        <p:spPr>
          <a:xfrm>
            <a:off x="-180526" y="180976"/>
            <a:ext cx="9073703" cy="558800"/>
          </a:xfrm>
        </p:spPr>
        <p:txBody>
          <a:bodyPr>
            <a:normAutofit fontScale="90000"/>
          </a:bodyPr>
          <a:lstStyle/>
          <a:p>
            <a:pPr eaLnBrk="1" hangingPunct="1"/>
            <a:r>
              <a:rPr lang="en-GB" b="1" dirty="0" smtClean="0"/>
              <a:t>Recording Systems </a:t>
            </a:r>
          </a:p>
        </p:txBody>
      </p:sp>
      <p:sp>
        <p:nvSpPr>
          <p:cNvPr id="7" name="Text Placeholder 6"/>
          <p:cNvSpPr>
            <a:spLocks noGrp="1"/>
          </p:cNvSpPr>
          <p:nvPr>
            <p:ph type="body" sz="quarter" idx="13"/>
          </p:nvPr>
        </p:nvSpPr>
        <p:spPr>
          <a:xfrm>
            <a:off x="323529" y="764705"/>
            <a:ext cx="8597900" cy="288925"/>
          </a:xfrm>
        </p:spPr>
        <p:txBody>
          <a:bodyPr/>
          <a:lstStyle/>
          <a:p>
            <a:pPr marL="0" indent="0" eaLnBrk="1" hangingPunct="1">
              <a:defRPr/>
            </a:pPr>
            <a:r>
              <a:rPr lang="en-GB" sz="2400" dirty="0" smtClean="0"/>
              <a:t>How do I RECORD my PD activities? </a:t>
            </a:r>
            <a:endParaRPr lang="en-GB" sz="2400" dirty="0"/>
          </a:p>
        </p:txBody>
      </p:sp>
      <p:sp>
        <p:nvSpPr>
          <p:cNvPr id="4" name="Text Placeholder 3"/>
          <p:cNvSpPr>
            <a:spLocks noGrp="1"/>
          </p:cNvSpPr>
          <p:nvPr>
            <p:ph type="body" sz="quarter" idx="10"/>
          </p:nvPr>
        </p:nvSpPr>
        <p:spPr>
          <a:xfrm>
            <a:off x="179512" y="1196752"/>
            <a:ext cx="8741221" cy="5976664"/>
          </a:xfrm>
        </p:spPr>
        <p:txBody>
          <a:bodyPr>
            <a:normAutofit fontScale="70000" lnSpcReduction="20000"/>
          </a:bodyPr>
          <a:lstStyle/>
          <a:p>
            <a:pPr lvl="1" eaLnBrk="1" hangingPunct="1">
              <a:defRPr/>
            </a:pPr>
            <a:r>
              <a:rPr lang="en-ZA" dirty="0" smtClean="0"/>
              <a:t>Teachers will be required to record their </a:t>
            </a:r>
          </a:p>
          <a:p>
            <a:pPr lvl="2">
              <a:defRPr/>
            </a:pPr>
            <a:r>
              <a:rPr lang="en-ZA" dirty="0" smtClean="0"/>
              <a:t>Identified Needs </a:t>
            </a:r>
          </a:p>
          <a:p>
            <a:pPr lvl="2">
              <a:defRPr/>
            </a:pPr>
            <a:r>
              <a:rPr lang="en-ZA" dirty="0" smtClean="0"/>
              <a:t>Professional Development Plans responding to the identified needs, </a:t>
            </a:r>
          </a:p>
          <a:p>
            <a:pPr lvl="2">
              <a:defRPr/>
            </a:pPr>
            <a:r>
              <a:rPr lang="en-ZA" dirty="0" smtClean="0"/>
              <a:t>Participation in PD activities / programmes and PD Points earned in their Professional Development Portfolios (PDPs)</a:t>
            </a:r>
          </a:p>
          <a:p>
            <a:pPr lvl="1" eaLnBrk="1" hangingPunct="1">
              <a:defRPr/>
            </a:pPr>
            <a:r>
              <a:rPr lang="en-ZA" dirty="0" smtClean="0"/>
              <a:t>The PDP is available online and offline</a:t>
            </a:r>
          </a:p>
          <a:p>
            <a:pPr lvl="1">
              <a:defRPr/>
            </a:pPr>
            <a:r>
              <a:rPr lang="en-ZA" dirty="0" smtClean="0"/>
              <a:t>SACE expects educator to record  and report their PD activities and points honestly. Dishonest recording and reporting is an unprofessional conduct. It may also be a breach of SACE’s Code of Professional Ethics</a:t>
            </a:r>
          </a:p>
          <a:p>
            <a:pPr lvl="1" eaLnBrk="1" hangingPunct="1">
              <a:defRPr/>
            </a:pPr>
            <a:r>
              <a:rPr lang="en-ZA" dirty="0" smtClean="0"/>
              <a:t>Teachers are</a:t>
            </a:r>
            <a:r>
              <a:rPr lang="en-ZA" b="1" dirty="0" smtClean="0"/>
              <a:t> NOT </a:t>
            </a:r>
            <a:r>
              <a:rPr lang="en-ZA" dirty="0" smtClean="0"/>
              <a:t>required to send their PDPs to SACE</a:t>
            </a:r>
          </a:p>
          <a:p>
            <a:pPr lvl="1" eaLnBrk="1" hangingPunct="1">
              <a:defRPr/>
            </a:pPr>
            <a:r>
              <a:rPr lang="en-ZA" dirty="0" smtClean="0"/>
              <a:t>The PDPs will be used to </a:t>
            </a:r>
            <a:r>
              <a:rPr lang="en-ZA" b="1" dirty="0" smtClean="0"/>
              <a:t>MONITOR</a:t>
            </a:r>
            <a:r>
              <a:rPr lang="en-ZA" dirty="0" smtClean="0"/>
              <a:t> and </a:t>
            </a:r>
            <a:r>
              <a:rPr lang="en-ZA" b="1" dirty="0" smtClean="0"/>
              <a:t>SUPPORT </a:t>
            </a:r>
            <a:r>
              <a:rPr lang="en-ZA" dirty="0" smtClean="0"/>
              <a:t>Teachers’ Participation in the CPTD system and Professional Development Uptake</a:t>
            </a:r>
          </a:p>
          <a:p>
            <a:pPr lvl="1" eaLnBrk="1" hangingPunct="1">
              <a:defRPr/>
            </a:pPr>
            <a:r>
              <a:rPr lang="en-ZA" dirty="0" smtClean="0"/>
              <a:t>SACE will monitor a representative sample of educators’ PDPs each year to see how educators are using the system, and will provide feedback on its findings to the educators and schools concerned</a:t>
            </a:r>
          </a:p>
          <a:p>
            <a:pPr lvl="1">
              <a:defRPr/>
            </a:pPr>
            <a:r>
              <a:rPr lang="en-ZA" dirty="0" smtClean="0"/>
              <a:t>As part of their IQMS process, teachers must use the same information / portfolios (PDPs) for their formative and summative evaluation processes; </a:t>
            </a:r>
          </a:p>
          <a:p>
            <a:pPr lvl="1">
              <a:defRPr/>
            </a:pPr>
            <a:r>
              <a:rPr lang="en-ZA" dirty="0" smtClean="0"/>
              <a:t>In this way teachers fulfil both the IQMS and CPTD System requirements. </a:t>
            </a:r>
          </a:p>
          <a:p>
            <a:pPr lvl="1">
              <a:buNone/>
              <a:defRPr/>
            </a:pPr>
            <a:endParaRPr lang="en-ZA" dirty="0" smtClean="0"/>
          </a:p>
          <a:p>
            <a:pPr lvl="1" eaLnBrk="1" hangingPunct="1">
              <a:defRPr/>
            </a:pPr>
            <a:endParaRPr lang="en-ZA" dirty="0" smtClean="0"/>
          </a:p>
          <a:p>
            <a:pPr marL="0" lvl="1" indent="0" eaLnBrk="1" hangingPunct="1">
              <a:buFontTx/>
              <a:buNone/>
              <a:defRPr/>
            </a:pPr>
            <a:endParaRPr lang="en-ZA" dirty="0" smtClean="0"/>
          </a:p>
          <a:p>
            <a:pPr marL="0" lvl="1" indent="0" eaLnBrk="1" hangingPunct="1">
              <a:buFontTx/>
              <a:buNone/>
              <a:defRPr/>
            </a:pPr>
            <a:endParaRPr lang="en-ZA" dirty="0" smtClean="0"/>
          </a:p>
        </p:txBody>
      </p:sp>
      <p:sp>
        <p:nvSpPr>
          <p:cNvPr id="9" name="Slide Number Placeholder 8"/>
          <p:cNvSpPr>
            <a:spLocks noGrp="1"/>
          </p:cNvSpPr>
          <p:nvPr>
            <p:ph type="sldNum" sz="quarter" idx="14"/>
          </p:nvPr>
        </p:nvSpPr>
        <p:spPr/>
        <p:txBody>
          <a:bodyPr/>
          <a:lstStyle/>
          <a:p>
            <a:pPr>
              <a:defRPr/>
            </a:pPr>
            <a:fld id="{28844CFE-2936-49DB-8D4D-2F4C445F3966}" type="slidenum">
              <a:rPr lang="en-ZA" smtClean="0"/>
              <a:pPr>
                <a:defRPr/>
              </a:pPr>
              <a:t>39</a:t>
            </a:fld>
            <a:endParaRPr lang="en-ZA" dirty="0"/>
          </a:p>
        </p:txBody>
      </p:sp>
      <p:pic>
        <p:nvPicPr>
          <p:cNvPr id="41990" name="Picture 3" descr="../../../My%20Documents/Logos/SACE%20Logo%20col.jpg"/>
          <p:cNvPicPr>
            <a:picLocks noChangeAspect="1" noChangeArrowheads="1"/>
          </p:cNvPicPr>
          <p:nvPr/>
        </p:nvPicPr>
        <p:blipFill>
          <a:blip r:embed="rId3" r:link="rId4" cstate="print"/>
          <a:srcRect/>
          <a:stretch>
            <a:fillRect/>
          </a:stretch>
        </p:blipFill>
        <p:spPr bwMode="auto">
          <a:xfrm>
            <a:off x="7997826" y="90489"/>
            <a:ext cx="906463" cy="612775"/>
          </a:xfrm>
          <a:prstGeom prst="rect">
            <a:avLst/>
          </a:prstGeom>
          <a:noFill/>
          <a:ln w="6350">
            <a:solidFill>
              <a:srgbClr val="000000"/>
            </a:solidFill>
            <a:miter lim="800000"/>
            <a:headEnd/>
            <a:tailEnd/>
          </a:ln>
        </p:spPr>
      </p:pic>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6"/>
          <p:cNvSpPr>
            <a:spLocks noGrp="1"/>
          </p:cNvSpPr>
          <p:nvPr>
            <p:ph type="title"/>
          </p:nvPr>
        </p:nvSpPr>
        <p:spPr>
          <a:xfrm>
            <a:off x="295275" y="180976"/>
            <a:ext cx="8597900" cy="558800"/>
          </a:xfrm>
        </p:spPr>
        <p:txBody>
          <a:bodyPr>
            <a:normAutofit fontScale="90000"/>
          </a:bodyPr>
          <a:lstStyle/>
          <a:p>
            <a:r>
              <a:rPr lang="en-GB" b="1" dirty="0" smtClean="0"/>
              <a:t>SACE: Legal Framework</a:t>
            </a:r>
          </a:p>
        </p:txBody>
      </p:sp>
      <p:sp>
        <p:nvSpPr>
          <p:cNvPr id="28675" name="Rechteck 5"/>
          <p:cNvSpPr>
            <a:spLocks/>
          </p:cNvSpPr>
          <p:nvPr/>
        </p:nvSpPr>
        <p:spPr bwMode="auto">
          <a:xfrm>
            <a:off x="323529" y="1052736"/>
            <a:ext cx="8582025" cy="647700"/>
          </a:xfrm>
          <a:prstGeom prst="rect">
            <a:avLst/>
          </a:prstGeom>
          <a:solidFill>
            <a:schemeClr val="bg1"/>
          </a:solidFill>
          <a:ln w="9525">
            <a:noFill/>
            <a:miter lim="800000"/>
            <a:headEnd/>
            <a:tailEnd/>
          </a:ln>
          <a:effectLst>
            <a:outerShdw dist="25400" dir="4200031" sx="99001" sy="99001" algn="t" rotWithShape="0">
              <a:schemeClr val="tx2"/>
            </a:outerShdw>
          </a:effectLst>
        </p:spPr>
        <p:txBody>
          <a:bodyPr lIns="72000" tIns="72000" rIns="72000" bIns="72000"/>
          <a:lstStyle/>
          <a:p>
            <a:r>
              <a:rPr lang="en-GB" sz="2000" b="1" dirty="0">
                <a:solidFill>
                  <a:srgbClr val="000000"/>
                </a:solidFill>
              </a:rPr>
              <a:t>Core mandate (SACE Act no 31(2000) as amended by Basic Education Laws Amendment Act (BELA) no 15 of 2011: </a:t>
            </a:r>
          </a:p>
        </p:txBody>
      </p:sp>
      <p:sp>
        <p:nvSpPr>
          <p:cNvPr id="12" name="Text Placeholder 5"/>
          <p:cNvSpPr txBox="1">
            <a:spLocks/>
          </p:cNvSpPr>
          <p:nvPr/>
        </p:nvSpPr>
        <p:spPr>
          <a:xfrm>
            <a:off x="179512" y="1700809"/>
            <a:ext cx="8964488" cy="2232248"/>
          </a:xfrm>
          <a:prstGeom prst="rect">
            <a:avLst/>
          </a:prstGeom>
        </p:spPr>
        <p:txBody>
          <a:bodyPr lIns="72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lvl="1" fontAlgn="auto">
              <a:spcBef>
                <a:spcPts val="300"/>
              </a:spcBef>
              <a:spcAft>
                <a:spcPts val="0"/>
              </a:spcAft>
              <a:buClr>
                <a:srgbClr val="002060"/>
              </a:buClr>
              <a:buFontTx/>
              <a:buBlip>
                <a:blip r:embed="rId4"/>
              </a:buBlip>
              <a:defRPr/>
            </a:pPr>
            <a:r>
              <a:rPr lang="en-ZA" sz="2400" dirty="0" smtClean="0">
                <a:solidFill>
                  <a:prstClr val="black"/>
                </a:solidFill>
              </a:rPr>
              <a:t>Registration of all educators;</a:t>
            </a:r>
          </a:p>
          <a:p>
            <a:pPr lvl="1" fontAlgn="auto">
              <a:spcBef>
                <a:spcPts val="300"/>
              </a:spcBef>
              <a:spcAft>
                <a:spcPts val="0"/>
              </a:spcAft>
              <a:buClr>
                <a:srgbClr val="002060"/>
              </a:buClr>
              <a:buFontTx/>
              <a:buBlip>
                <a:blip r:embed="rId4"/>
              </a:buBlip>
              <a:defRPr/>
            </a:pPr>
            <a:r>
              <a:rPr lang="en-ZA" sz="2400" dirty="0" smtClean="0">
                <a:solidFill>
                  <a:prstClr val="black"/>
                </a:solidFill>
              </a:rPr>
              <a:t>Manage a system for Continuing Professional Development for </a:t>
            </a:r>
            <a:r>
              <a:rPr lang="en-ZA" sz="2400" dirty="0">
                <a:solidFill>
                  <a:prstClr val="black"/>
                </a:solidFill>
              </a:rPr>
              <a:t>all </a:t>
            </a:r>
            <a:r>
              <a:rPr lang="en-ZA" sz="2400" dirty="0" smtClean="0">
                <a:solidFill>
                  <a:prstClr val="black"/>
                </a:solidFill>
              </a:rPr>
              <a:t>educators (as part of the Basic Education Laws Amendment Act);</a:t>
            </a:r>
          </a:p>
          <a:p>
            <a:pPr lvl="1" fontAlgn="auto">
              <a:spcBef>
                <a:spcPts val="300"/>
              </a:spcBef>
              <a:spcAft>
                <a:spcPts val="0"/>
              </a:spcAft>
              <a:buClr>
                <a:srgbClr val="002060"/>
              </a:buClr>
              <a:buFontTx/>
              <a:buBlip>
                <a:blip r:embed="rId4"/>
              </a:buBlip>
              <a:defRPr/>
            </a:pPr>
            <a:r>
              <a:rPr lang="en-ZA" sz="2400" dirty="0" smtClean="0">
                <a:solidFill>
                  <a:prstClr val="black"/>
                </a:solidFill>
              </a:rPr>
              <a:t>Ensuring </a:t>
            </a:r>
            <a:r>
              <a:rPr lang="en-ZA" sz="2400" dirty="0">
                <a:solidFill>
                  <a:prstClr val="black"/>
                </a:solidFill>
              </a:rPr>
              <a:t>that all educators adhere to the code of professional ethics (SACE code of professional ethics and the disciplinary procedure)</a:t>
            </a:r>
          </a:p>
          <a:p>
            <a:pPr fontAlgn="auto">
              <a:spcBef>
                <a:spcPts val="300"/>
              </a:spcBef>
              <a:spcAft>
                <a:spcPts val="0"/>
              </a:spcAft>
              <a:defRPr/>
            </a:pPr>
            <a:endParaRPr lang="en-GB" sz="1200" dirty="0">
              <a:solidFill>
                <a:prstClr val="black"/>
              </a:solidFill>
            </a:endParaRPr>
          </a:p>
        </p:txBody>
      </p:sp>
      <p:sp>
        <p:nvSpPr>
          <p:cNvPr id="28677" name="Rechteck 5"/>
          <p:cNvSpPr>
            <a:spLocks/>
          </p:cNvSpPr>
          <p:nvPr/>
        </p:nvSpPr>
        <p:spPr bwMode="auto">
          <a:xfrm>
            <a:off x="323851" y="4076701"/>
            <a:ext cx="8582025" cy="360363"/>
          </a:xfrm>
          <a:prstGeom prst="rect">
            <a:avLst/>
          </a:prstGeom>
          <a:solidFill>
            <a:schemeClr val="bg1"/>
          </a:solidFill>
          <a:ln w="9525">
            <a:noFill/>
            <a:miter lim="800000"/>
            <a:headEnd/>
            <a:tailEnd/>
          </a:ln>
          <a:effectLst>
            <a:outerShdw dist="25400" dir="4200031" sx="99001" sy="99001" algn="t" rotWithShape="0">
              <a:schemeClr val="tx2"/>
            </a:outerShdw>
          </a:effectLst>
        </p:spPr>
        <p:txBody>
          <a:bodyPr lIns="72000" tIns="72000" rIns="72000" bIns="72000"/>
          <a:lstStyle/>
          <a:p>
            <a:r>
              <a:rPr lang="en-GB" b="1" dirty="0">
                <a:solidFill>
                  <a:srgbClr val="000000"/>
                </a:solidFill>
              </a:rPr>
              <a:t>Professional Development of </a:t>
            </a:r>
            <a:r>
              <a:rPr lang="en-GB" b="1" dirty="0" smtClean="0">
                <a:solidFill>
                  <a:srgbClr val="000000"/>
                </a:solidFill>
              </a:rPr>
              <a:t>Educators </a:t>
            </a:r>
            <a:endParaRPr lang="en-GB" b="1" dirty="0">
              <a:solidFill>
                <a:srgbClr val="000000"/>
              </a:solidFill>
            </a:endParaRPr>
          </a:p>
        </p:txBody>
      </p:sp>
      <p:sp>
        <p:nvSpPr>
          <p:cNvPr id="9" name="Text Placeholder 5"/>
          <p:cNvSpPr txBox="1">
            <a:spLocks/>
          </p:cNvSpPr>
          <p:nvPr/>
        </p:nvSpPr>
        <p:spPr>
          <a:xfrm>
            <a:off x="251521" y="4076700"/>
            <a:ext cx="8654355" cy="2448644"/>
          </a:xfrm>
          <a:prstGeom prst="rect">
            <a:avLst/>
          </a:prstGeom>
        </p:spPr>
        <p:txBody>
          <a:bodyPr lIns="72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marL="0" lvl="1" indent="0" fontAlgn="auto">
              <a:spcBef>
                <a:spcPts val="300"/>
              </a:spcBef>
              <a:spcAft>
                <a:spcPts val="0"/>
              </a:spcAft>
              <a:buClr>
                <a:srgbClr val="002060"/>
              </a:buClr>
              <a:buFontTx/>
              <a:buNone/>
              <a:defRPr/>
            </a:pPr>
            <a:endParaRPr lang="en-ZA" dirty="0" smtClean="0">
              <a:solidFill>
                <a:prstClr val="black"/>
              </a:solidFill>
            </a:endParaRPr>
          </a:p>
          <a:p>
            <a:pPr lvl="1" fontAlgn="auto">
              <a:spcBef>
                <a:spcPts val="300"/>
              </a:spcBef>
              <a:spcAft>
                <a:spcPts val="0"/>
              </a:spcAft>
              <a:buClr>
                <a:srgbClr val="002060"/>
              </a:buClr>
              <a:buFontTx/>
              <a:buBlip>
                <a:blip r:embed="rId4"/>
              </a:buBlip>
              <a:defRPr/>
            </a:pPr>
            <a:r>
              <a:rPr lang="en-ZA" sz="1800" dirty="0" smtClean="0">
                <a:solidFill>
                  <a:prstClr val="black"/>
                </a:solidFill>
              </a:rPr>
              <a:t>CPTD MS – Mandate has its origin in the National Policy Framework on Teacher Education and Development (NPFTED) in South Africa, April 2007, Section 53… </a:t>
            </a:r>
          </a:p>
          <a:p>
            <a:pPr lvl="1" fontAlgn="auto">
              <a:spcBef>
                <a:spcPts val="300"/>
              </a:spcBef>
              <a:spcAft>
                <a:spcPts val="0"/>
              </a:spcAft>
              <a:buClr>
                <a:srgbClr val="002060"/>
              </a:buClr>
              <a:buFontTx/>
              <a:buBlip>
                <a:blip r:embed="rId4"/>
              </a:buBlip>
              <a:defRPr/>
            </a:pPr>
            <a:endParaRPr lang="en-ZA" sz="1800" dirty="0" smtClean="0">
              <a:solidFill>
                <a:prstClr val="black"/>
              </a:solidFill>
            </a:endParaRPr>
          </a:p>
          <a:p>
            <a:pPr marL="0" lvl="1" indent="0" algn="ctr" fontAlgn="auto">
              <a:spcBef>
                <a:spcPts val="300"/>
              </a:spcBef>
              <a:spcAft>
                <a:spcPts val="0"/>
              </a:spcAft>
              <a:buClr>
                <a:srgbClr val="002060"/>
              </a:buClr>
              <a:buFontTx/>
              <a:buNone/>
              <a:defRPr/>
            </a:pPr>
            <a:r>
              <a:rPr lang="en-ZA" sz="1800" i="1" dirty="0" smtClean="0">
                <a:solidFill>
                  <a:prstClr val="black"/>
                </a:solidFill>
              </a:rPr>
              <a:t>“the South African Council for Educators (SACE), as the professional body for professional educators, will have the overall responsibility for the </a:t>
            </a:r>
            <a:r>
              <a:rPr lang="en-ZA" sz="1800" b="1" i="1" dirty="0" smtClean="0">
                <a:solidFill>
                  <a:prstClr val="black"/>
                </a:solidFill>
              </a:rPr>
              <a:t>implementation, management and quality assurance</a:t>
            </a:r>
            <a:r>
              <a:rPr lang="en-ZA" sz="1800" i="1" dirty="0" smtClean="0">
                <a:solidFill>
                  <a:prstClr val="black"/>
                </a:solidFill>
              </a:rPr>
              <a:t> of the CPTD System. SACE will be provided with the necessary resources and support to undertake that role “</a:t>
            </a:r>
          </a:p>
          <a:p>
            <a:pPr marL="0" lvl="1" indent="0" fontAlgn="auto">
              <a:spcBef>
                <a:spcPts val="300"/>
              </a:spcBef>
              <a:spcAft>
                <a:spcPts val="0"/>
              </a:spcAft>
              <a:buClr>
                <a:srgbClr val="002060"/>
              </a:buClr>
              <a:buFontTx/>
              <a:buNone/>
              <a:defRPr/>
            </a:pPr>
            <a:endParaRPr lang="en-ZA" dirty="0">
              <a:solidFill>
                <a:prstClr val="black"/>
              </a:solidFill>
            </a:endParaRPr>
          </a:p>
          <a:p>
            <a:pPr fontAlgn="auto">
              <a:spcBef>
                <a:spcPts val="300"/>
              </a:spcBef>
              <a:spcAft>
                <a:spcPts val="0"/>
              </a:spcAft>
              <a:defRPr/>
            </a:pPr>
            <a:endParaRPr lang="en-GB" sz="1200" dirty="0">
              <a:solidFill>
                <a:prstClr val="black"/>
              </a:solidFill>
            </a:endParaRPr>
          </a:p>
        </p:txBody>
      </p:sp>
      <p:sp>
        <p:nvSpPr>
          <p:cNvPr id="28680"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3539DC02-A83C-4BDB-B872-1BBFF810A3A1}" type="slidenum">
              <a:rPr lang="en-ZA" smtClean="0">
                <a:solidFill>
                  <a:srgbClr val="003399"/>
                </a:solidFill>
              </a:rPr>
              <a:pPr fontAlgn="base">
                <a:spcBef>
                  <a:spcPct val="0"/>
                </a:spcBef>
                <a:spcAft>
                  <a:spcPct val="0"/>
                </a:spcAft>
                <a:defRPr/>
              </a:pPr>
              <a:t>4</a:t>
            </a:fld>
            <a:endParaRPr lang="en-ZA" smtClean="0">
              <a:solidFill>
                <a:srgbClr val="003399"/>
              </a:solidFill>
            </a:endParaRPr>
          </a:p>
        </p:txBody>
      </p:sp>
      <p:sp>
        <p:nvSpPr>
          <p:cNvPr id="3" name="Text Placeholder 4"/>
          <p:cNvSpPr txBox="1">
            <a:spLocks/>
          </p:cNvSpPr>
          <p:nvPr/>
        </p:nvSpPr>
        <p:spPr bwMode="auto">
          <a:xfrm>
            <a:off x="422276" y="836713"/>
            <a:ext cx="8721725" cy="306387"/>
          </a:xfrm>
          <a:prstGeom prst="rect">
            <a:avLst/>
          </a:prstGeom>
          <a:noFill/>
          <a:ln w="9525">
            <a:noFill/>
            <a:miter lim="800000"/>
            <a:headEnd/>
            <a:tailEnd/>
          </a:ln>
        </p:spPr>
        <p:txBody>
          <a:bodyPr lIns="72000" tIns="72000" rIns="72000" bIns="72000" anchor="ctr"/>
          <a:lstStyle/>
          <a:p>
            <a:pPr marL="342900" indent="-342900" eaLnBrk="0" hangingPunct="0">
              <a:spcBef>
                <a:spcPts val="300"/>
              </a:spcBef>
              <a:buFont typeface="Arial" charset="0"/>
              <a:buNone/>
            </a:pPr>
            <a:r>
              <a:rPr lang="en-US" sz="2400" b="1" i="1" dirty="0">
                <a:solidFill>
                  <a:srgbClr val="7F7F7F"/>
                </a:solidFill>
              </a:rPr>
              <a:t>South African Council for Educators (SACE)</a:t>
            </a:r>
            <a:endParaRPr lang="en-ZA" sz="2400" b="1" i="1" dirty="0">
              <a:solidFill>
                <a:srgbClr val="7F7F7F"/>
              </a:solidFill>
            </a:endParaRPr>
          </a:p>
        </p:txBody>
      </p:sp>
      <p:pic>
        <p:nvPicPr>
          <p:cNvPr id="28681" name="Picture 3" descr="../../../My%20Documents/Logos/SACE%20Logo%20col.jpg"/>
          <p:cNvPicPr>
            <a:picLocks noChangeAspect="1" noChangeArrowheads="1"/>
          </p:cNvPicPr>
          <p:nvPr/>
        </p:nvPicPr>
        <p:blipFill>
          <a:blip r:embed="rId5" r:link="rId6" cstate="print"/>
          <a:srcRect/>
          <a:stretch>
            <a:fillRect/>
          </a:stretch>
        </p:blipFill>
        <p:spPr bwMode="auto">
          <a:xfrm>
            <a:off x="8039102" y="152400"/>
            <a:ext cx="866775" cy="585788"/>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4"/>
          <p:cNvSpPr>
            <a:spLocks noGrp="1" noChangeArrowheads="1"/>
          </p:cNvSpPr>
          <p:nvPr>
            <p:ph type="title"/>
          </p:nvPr>
        </p:nvSpPr>
        <p:spPr>
          <a:xfrm>
            <a:off x="2" y="137210"/>
            <a:ext cx="8244407" cy="646331"/>
          </a:xfrm>
        </p:spPr>
        <p:txBody>
          <a:bodyPr wrap="square">
            <a:spAutoFit/>
          </a:bodyPr>
          <a:lstStyle/>
          <a:p>
            <a:pPr eaLnBrk="1" hangingPunct="1"/>
            <a:r>
              <a:rPr lang="en-US" sz="3600" b="1" dirty="0" smtClean="0"/>
              <a:t>Professional Development Portfolio (PDP)</a:t>
            </a:r>
          </a:p>
        </p:txBody>
      </p:sp>
      <p:sp>
        <p:nvSpPr>
          <p:cNvPr id="43011" name="Text Placeholder 5"/>
          <p:cNvSpPr>
            <a:spLocks noGrp="1"/>
          </p:cNvSpPr>
          <p:nvPr>
            <p:ph type="body" sz="quarter" idx="13"/>
          </p:nvPr>
        </p:nvSpPr>
        <p:spPr>
          <a:xfrm>
            <a:off x="251521" y="836713"/>
            <a:ext cx="8597900" cy="288925"/>
          </a:xfrm>
        </p:spPr>
        <p:txBody>
          <a:bodyPr/>
          <a:lstStyle/>
          <a:p>
            <a:pPr marL="0" indent="0" eaLnBrk="1" hangingPunct="1"/>
            <a:r>
              <a:rPr lang="en-US" sz="2800" dirty="0" smtClean="0">
                <a:solidFill>
                  <a:srgbClr val="7F7F7F"/>
                </a:solidFill>
              </a:rPr>
              <a:t>PDP developed according to SACE Guidelines </a:t>
            </a:r>
          </a:p>
        </p:txBody>
      </p:sp>
      <p:sp>
        <p:nvSpPr>
          <p:cNvPr id="243714" name="Rectangle 2"/>
          <p:cNvSpPr>
            <a:spLocks noChangeArrowheads="1"/>
          </p:cNvSpPr>
          <p:nvPr/>
        </p:nvSpPr>
        <p:spPr bwMode="gray">
          <a:xfrm>
            <a:off x="415926" y="3789362"/>
            <a:ext cx="8496300" cy="2663973"/>
          </a:xfrm>
          <a:prstGeom prst="rect">
            <a:avLst/>
          </a:prstGeom>
          <a:solidFill>
            <a:schemeClr val="tx2">
              <a:lumMod val="20000"/>
              <a:lumOff val="80000"/>
            </a:schemeClr>
          </a:solidFill>
          <a:ln w="9525" algn="ctr">
            <a:noFill/>
            <a:miter lim="800000"/>
            <a:headEnd/>
            <a:tailEnd/>
          </a:ln>
          <a:effectLst/>
          <a:extLst/>
        </p:spPr>
        <p:txBody>
          <a:bodyPr lIns="198000" tIns="216000" rIns="144000" bIns="228600" anchor="ctr"/>
          <a:lstStyle/>
          <a:p>
            <a:pPr>
              <a:spcBef>
                <a:spcPts val="300"/>
              </a:spcBef>
              <a:defRPr/>
            </a:pPr>
            <a:r>
              <a:rPr lang="en-US" sz="2000" b="1" dirty="0">
                <a:solidFill>
                  <a:prstClr val="black"/>
                </a:solidFill>
              </a:rPr>
              <a:t>Personal record of educator’s professional development journey.</a:t>
            </a:r>
          </a:p>
          <a:p>
            <a:pPr marL="171450" indent="-171450">
              <a:spcBef>
                <a:spcPts val="300"/>
              </a:spcBef>
              <a:buFont typeface="Arial" pitchFamily="34" charset="0"/>
              <a:buChar char="•"/>
              <a:defRPr/>
            </a:pPr>
            <a:r>
              <a:rPr lang="en-US" sz="2000" dirty="0">
                <a:solidFill>
                  <a:prstClr val="black"/>
                </a:solidFill>
              </a:rPr>
              <a:t>Own property;</a:t>
            </a:r>
          </a:p>
          <a:p>
            <a:pPr>
              <a:spcBef>
                <a:spcPts val="300"/>
              </a:spcBef>
              <a:defRPr/>
            </a:pPr>
            <a:endParaRPr lang="en-US" sz="2000" dirty="0">
              <a:solidFill>
                <a:prstClr val="black"/>
              </a:solidFill>
            </a:endParaRPr>
          </a:p>
          <a:p>
            <a:pPr marL="171450" indent="-171450">
              <a:spcBef>
                <a:spcPts val="300"/>
              </a:spcBef>
              <a:buFont typeface="Arial" pitchFamily="34" charset="0"/>
              <a:buChar char="•"/>
              <a:defRPr/>
            </a:pPr>
            <a:r>
              <a:rPr lang="en-US" sz="2000" dirty="0">
                <a:solidFill>
                  <a:prstClr val="black"/>
                </a:solidFill>
              </a:rPr>
              <a:t>Principal and SMT – monitor their educator’s PD participation and discuss improvements (departments, staff, individually)</a:t>
            </a:r>
          </a:p>
          <a:p>
            <a:pPr>
              <a:spcBef>
                <a:spcPts val="300"/>
              </a:spcBef>
              <a:defRPr/>
            </a:pPr>
            <a:endParaRPr lang="en-US" sz="2000" dirty="0">
              <a:solidFill>
                <a:prstClr val="black"/>
              </a:solidFill>
            </a:endParaRPr>
          </a:p>
          <a:p>
            <a:pPr marL="171450" indent="-171450">
              <a:spcBef>
                <a:spcPts val="300"/>
              </a:spcBef>
              <a:buFont typeface="Arial" pitchFamily="34" charset="0"/>
              <a:buChar char="•"/>
              <a:defRPr/>
            </a:pPr>
            <a:r>
              <a:rPr lang="en-US" sz="2000" dirty="0">
                <a:solidFill>
                  <a:prstClr val="black"/>
                </a:solidFill>
              </a:rPr>
              <a:t>SACE will monitor representative sample each year, provide feedback</a:t>
            </a:r>
            <a:r>
              <a:rPr lang="en-US" sz="1600" dirty="0">
                <a:solidFill>
                  <a:prstClr val="black"/>
                </a:solidFill>
              </a:rPr>
              <a:t>. </a:t>
            </a:r>
          </a:p>
        </p:txBody>
      </p:sp>
      <p:sp>
        <p:nvSpPr>
          <p:cNvPr id="243716" name="Rectangle 4"/>
          <p:cNvSpPr>
            <a:spLocks noChangeArrowheads="1"/>
          </p:cNvSpPr>
          <p:nvPr/>
        </p:nvSpPr>
        <p:spPr bwMode="gray">
          <a:xfrm>
            <a:off x="412749" y="1340768"/>
            <a:ext cx="8479731" cy="2448272"/>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lIns="90000" tIns="91440" rIns="144000" bIns="91440" anchor="ctr"/>
          <a:lstStyle/>
          <a:p>
            <a:pPr>
              <a:spcBef>
                <a:spcPts val="300"/>
              </a:spcBef>
              <a:defRPr/>
            </a:pPr>
            <a:endParaRPr lang="en-US" sz="1200" b="1" dirty="0">
              <a:solidFill>
                <a:prstClr val="black"/>
              </a:solidFill>
            </a:endParaRPr>
          </a:p>
          <a:p>
            <a:pPr>
              <a:spcBef>
                <a:spcPts val="300"/>
              </a:spcBef>
              <a:defRPr/>
            </a:pPr>
            <a:endParaRPr lang="en-US" sz="1200" b="1" dirty="0">
              <a:solidFill>
                <a:prstClr val="black"/>
              </a:solidFill>
            </a:endParaRPr>
          </a:p>
          <a:p>
            <a:pPr>
              <a:spcBef>
                <a:spcPts val="300"/>
              </a:spcBef>
              <a:defRPr/>
            </a:pPr>
            <a:r>
              <a:rPr lang="en-US" sz="2000" b="1" dirty="0">
                <a:solidFill>
                  <a:prstClr val="black"/>
                </a:solidFill>
              </a:rPr>
              <a:t>    PDP provide advise and support on professional development </a:t>
            </a:r>
          </a:p>
          <a:p>
            <a:pPr marL="180000" lvl="1" indent="-180000">
              <a:spcBef>
                <a:spcPts val="300"/>
              </a:spcBef>
              <a:buClr>
                <a:srgbClr val="002060"/>
              </a:buClr>
              <a:buFontTx/>
              <a:buBlip>
                <a:blip r:embed="rId6"/>
              </a:buBlip>
              <a:defRPr/>
            </a:pPr>
            <a:r>
              <a:rPr lang="en-US" sz="2000" b="1" dirty="0">
                <a:solidFill>
                  <a:prstClr val="black"/>
                </a:solidFill>
              </a:rPr>
              <a:t> Access:</a:t>
            </a:r>
            <a:endParaRPr lang="en-US" sz="2000" dirty="0">
              <a:solidFill>
                <a:prstClr val="black"/>
              </a:solidFill>
            </a:endParaRPr>
          </a:p>
          <a:p>
            <a:pPr marL="360000" lvl="2" indent="-180000">
              <a:spcBef>
                <a:spcPts val="300"/>
              </a:spcBef>
              <a:buClr>
                <a:srgbClr val="998F86"/>
              </a:buClr>
              <a:buFont typeface="Arial" pitchFamily="34" charset="0"/>
              <a:buChar char="•"/>
              <a:defRPr/>
            </a:pPr>
            <a:r>
              <a:rPr lang="en-US" sz="2000" dirty="0">
                <a:solidFill>
                  <a:prstClr val="black"/>
                </a:solidFill>
              </a:rPr>
              <a:t>School principal or delegated SMT member,</a:t>
            </a:r>
          </a:p>
          <a:p>
            <a:pPr marL="180000" lvl="2">
              <a:spcBef>
                <a:spcPts val="300"/>
              </a:spcBef>
              <a:buClr>
                <a:srgbClr val="998F86"/>
              </a:buClr>
              <a:defRPr/>
            </a:pPr>
            <a:endParaRPr lang="en-US" sz="2000" dirty="0">
              <a:solidFill>
                <a:prstClr val="black"/>
              </a:solidFill>
            </a:endParaRPr>
          </a:p>
          <a:p>
            <a:pPr marL="360000" lvl="2" indent="-180000">
              <a:spcBef>
                <a:spcPts val="300"/>
              </a:spcBef>
              <a:buClr>
                <a:srgbClr val="998F86"/>
              </a:buClr>
              <a:buFont typeface="Arial" pitchFamily="34" charset="0"/>
              <a:buChar char="•"/>
              <a:defRPr/>
            </a:pPr>
            <a:r>
              <a:rPr lang="en-US" sz="2000" dirty="0" err="1">
                <a:solidFill>
                  <a:prstClr val="black"/>
                </a:solidFill>
              </a:rPr>
              <a:t>Authorised</a:t>
            </a:r>
            <a:r>
              <a:rPr lang="en-US" sz="2000" dirty="0">
                <a:solidFill>
                  <a:prstClr val="black"/>
                </a:solidFill>
              </a:rPr>
              <a:t> representative of an educator’s employer</a:t>
            </a:r>
          </a:p>
          <a:p>
            <a:pPr marL="180000" lvl="2">
              <a:spcBef>
                <a:spcPts val="300"/>
              </a:spcBef>
              <a:buClr>
                <a:srgbClr val="998F86"/>
              </a:buClr>
              <a:defRPr/>
            </a:pPr>
            <a:r>
              <a:rPr lang="en-US" sz="2000" dirty="0">
                <a:solidFill>
                  <a:prstClr val="black"/>
                </a:solidFill>
              </a:rPr>
              <a:t> </a:t>
            </a:r>
          </a:p>
          <a:p>
            <a:pPr marL="360000" lvl="2" indent="-180000">
              <a:spcBef>
                <a:spcPts val="300"/>
              </a:spcBef>
              <a:buClr>
                <a:srgbClr val="998F86"/>
              </a:buClr>
              <a:buFont typeface="Arial" pitchFamily="34" charset="0"/>
              <a:buChar char="•"/>
              <a:defRPr/>
            </a:pPr>
            <a:r>
              <a:rPr lang="en-US" sz="2000" dirty="0">
                <a:solidFill>
                  <a:prstClr val="black"/>
                </a:solidFill>
              </a:rPr>
              <a:t>An </a:t>
            </a:r>
            <a:r>
              <a:rPr lang="en-US" sz="2000" dirty="0" err="1">
                <a:solidFill>
                  <a:prstClr val="black"/>
                </a:solidFill>
              </a:rPr>
              <a:t>authorised</a:t>
            </a:r>
            <a:r>
              <a:rPr lang="en-US" sz="2000" dirty="0">
                <a:solidFill>
                  <a:prstClr val="black"/>
                </a:solidFill>
              </a:rPr>
              <a:t> SACE representative </a:t>
            </a:r>
          </a:p>
          <a:p>
            <a:pPr>
              <a:spcBef>
                <a:spcPts val="300"/>
              </a:spcBef>
              <a:defRPr/>
            </a:pPr>
            <a:endParaRPr lang="en-US" sz="1200" b="1" dirty="0">
              <a:solidFill>
                <a:prstClr val="black"/>
              </a:solidFill>
            </a:endParaRPr>
          </a:p>
          <a:p>
            <a:pPr marL="180000" lvl="2">
              <a:spcBef>
                <a:spcPts val="300"/>
              </a:spcBef>
              <a:buClr>
                <a:srgbClr val="998F86"/>
              </a:buClr>
              <a:defRPr/>
            </a:pPr>
            <a:endParaRPr lang="en-US" sz="1000" dirty="0">
              <a:solidFill>
                <a:prstClr val="black"/>
              </a:solidFill>
            </a:endParaRPr>
          </a:p>
        </p:txBody>
      </p:sp>
      <p:sp>
        <p:nvSpPr>
          <p:cNvPr id="243730" name="Oval 18"/>
          <p:cNvSpPr>
            <a:spLocks noChangeArrowheads="1"/>
          </p:cNvSpPr>
          <p:nvPr>
            <p:custDataLst>
              <p:tags r:id="rId2"/>
            </p:custDataLst>
          </p:nvPr>
        </p:nvSpPr>
        <p:spPr bwMode="auto">
          <a:xfrm>
            <a:off x="323849" y="1412875"/>
            <a:ext cx="323851" cy="323850"/>
          </a:xfrm>
          <a:prstGeom prst="ellipse">
            <a:avLst/>
          </a:prstGeom>
          <a:solidFill>
            <a:schemeClr val="accent6"/>
          </a:solidFill>
          <a:ln w="38100">
            <a:solidFill>
              <a:schemeClr val="bg1"/>
            </a:solidFill>
            <a:round/>
            <a:headEnd/>
            <a:tailEnd/>
          </a:ln>
          <a:effectLst/>
          <a:extLst/>
        </p:spPr>
        <p:txBody>
          <a:bodyPr wrap="none" anchor="ctr"/>
          <a:lstStyle/>
          <a:p>
            <a:pPr algn="ctr">
              <a:defRPr/>
            </a:pPr>
            <a:r>
              <a:rPr lang="de-DE" sz="1200" b="1">
                <a:solidFill>
                  <a:schemeClr val="bg1"/>
                </a:solidFill>
                <a:latin typeface="+mn-lt"/>
                <a:cs typeface="Arial" pitchFamily="34" charset="0"/>
              </a:rPr>
              <a:t>A</a:t>
            </a:r>
          </a:p>
        </p:txBody>
      </p:sp>
      <p:sp>
        <p:nvSpPr>
          <p:cNvPr id="243731" name="Oval 19"/>
          <p:cNvSpPr>
            <a:spLocks noChangeArrowheads="1"/>
          </p:cNvSpPr>
          <p:nvPr>
            <p:custDataLst>
              <p:tags r:id="rId3"/>
            </p:custDataLst>
          </p:nvPr>
        </p:nvSpPr>
        <p:spPr bwMode="auto">
          <a:xfrm>
            <a:off x="412749" y="3662363"/>
            <a:ext cx="323851" cy="323850"/>
          </a:xfrm>
          <a:prstGeom prst="ellipse">
            <a:avLst/>
          </a:prstGeom>
          <a:solidFill>
            <a:schemeClr val="accent6"/>
          </a:solidFill>
          <a:ln w="38100">
            <a:solidFill>
              <a:schemeClr val="bg1"/>
            </a:solidFill>
            <a:round/>
            <a:headEnd/>
            <a:tailEnd/>
          </a:ln>
          <a:effectLst/>
          <a:extLst/>
        </p:spPr>
        <p:txBody>
          <a:bodyPr wrap="none" anchor="ctr"/>
          <a:lstStyle/>
          <a:p>
            <a:pPr algn="ctr">
              <a:defRPr/>
            </a:pPr>
            <a:r>
              <a:rPr lang="de-DE" sz="1200" b="1" dirty="0">
                <a:solidFill>
                  <a:schemeClr val="bg1"/>
                </a:solidFill>
                <a:latin typeface="+mn-lt"/>
                <a:cs typeface="Arial" pitchFamily="34" charset="0"/>
              </a:rPr>
              <a:t>B</a:t>
            </a:r>
          </a:p>
        </p:txBody>
      </p:sp>
      <p:sp>
        <p:nvSpPr>
          <p:cNvPr id="2" name="Slide Number Placeholder 1"/>
          <p:cNvSpPr>
            <a:spLocks noGrp="1"/>
          </p:cNvSpPr>
          <p:nvPr>
            <p:ph type="sldNum" sz="quarter" idx="14"/>
          </p:nvPr>
        </p:nvSpPr>
        <p:spPr/>
        <p:txBody>
          <a:bodyPr/>
          <a:lstStyle/>
          <a:p>
            <a:pPr>
              <a:defRPr/>
            </a:pPr>
            <a:fld id="{6C8E5627-8F47-488D-AAF6-AF9DDF1B7086}" type="slidenum">
              <a:rPr lang="en-ZA" smtClean="0"/>
              <a:pPr>
                <a:defRPr/>
              </a:pPr>
              <a:t>40</a:t>
            </a:fld>
            <a:endParaRPr lang="en-ZA" dirty="0"/>
          </a:p>
        </p:txBody>
      </p:sp>
      <p:pic>
        <p:nvPicPr>
          <p:cNvPr id="43017" name="Picture 3" descr="../../../My%20Documents/Logos/SACE%20Logo%20col.jpg"/>
          <p:cNvPicPr>
            <a:picLocks noChangeAspect="1" noChangeArrowheads="1"/>
          </p:cNvPicPr>
          <p:nvPr/>
        </p:nvPicPr>
        <p:blipFill>
          <a:blip r:embed="rId7" r:link="rId8" cstate="print"/>
          <a:srcRect/>
          <a:stretch>
            <a:fillRect/>
          </a:stretch>
        </p:blipFill>
        <p:spPr bwMode="auto">
          <a:xfrm>
            <a:off x="8438923" y="1"/>
            <a:ext cx="705077" cy="476672"/>
          </a:xfrm>
          <a:prstGeom prst="rect">
            <a:avLst/>
          </a:prstGeom>
          <a:noFill/>
          <a:ln w="6350">
            <a:solidFill>
              <a:srgbClr val="0000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4"/>
          <p:cNvSpPr>
            <a:spLocks noGrp="1" noChangeArrowheads="1"/>
          </p:cNvSpPr>
          <p:nvPr>
            <p:ph type="title"/>
          </p:nvPr>
        </p:nvSpPr>
        <p:spPr>
          <a:xfrm>
            <a:off x="295276" y="167987"/>
            <a:ext cx="7661101" cy="584775"/>
          </a:xfrm>
        </p:spPr>
        <p:txBody>
          <a:bodyPr wrap="square">
            <a:spAutoFit/>
          </a:bodyPr>
          <a:lstStyle/>
          <a:p>
            <a:pPr algn="l" eaLnBrk="1" hangingPunct="1"/>
            <a:r>
              <a:rPr lang="en-US" sz="3200" b="1" dirty="0" smtClean="0"/>
              <a:t>Professional Development Portfolio (PDP)</a:t>
            </a:r>
          </a:p>
        </p:txBody>
      </p:sp>
      <p:sp>
        <p:nvSpPr>
          <p:cNvPr id="44035" name="Text Placeholder 5"/>
          <p:cNvSpPr>
            <a:spLocks noGrp="1"/>
          </p:cNvSpPr>
          <p:nvPr>
            <p:ph type="body" sz="quarter" idx="13"/>
          </p:nvPr>
        </p:nvSpPr>
        <p:spPr>
          <a:xfrm>
            <a:off x="323529" y="764704"/>
            <a:ext cx="8597900" cy="720080"/>
          </a:xfrm>
        </p:spPr>
        <p:txBody>
          <a:bodyPr/>
          <a:lstStyle/>
          <a:p>
            <a:pPr marL="0" indent="0" eaLnBrk="1" hangingPunct="1"/>
            <a:r>
              <a:rPr lang="en-US" sz="2400" dirty="0" smtClean="0">
                <a:solidFill>
                  <a:srgbClr val="7F7F7F"/>
                </a:solidFill>
              </a:rPr>
              <a:t>PDP developed according to SACE Guidelines and Templates </a:t>
            </a:r>
          </a:p>
        </p:txBody>
      </p:sp>
      <p:sp>
        <p:nvSpPr>
          <p:cNvPr id="243715" name="Rectangle 3"/>
          <p:cNvSpPr>
            <a:spLocks noChangeArrowheads="1"/>
          </p:cNvSpPr>
          <p:nvPr/>
        </p:nvSpPr>
        <p:spPr bwMode="gray">
          <a:xfrm>
            <a:off x="251520" y="1412776"/>
            <a:ext cx="8712968" cy="5445224"/>
          </a:xfrm>
          <a:prstGeom prst="rect">
            <a:avLst/>
          </a:prstGeom>
          <a:solidFill>
            <a:schemeClr val="accent4">
              <a:lumMod val="20000"/>
              <a:lumOff val="80000"/>
            </a:schemeClr>
          </a:solidFill>
          <a:ln w="6350">
            <a:noFill/>
            <a:miter lim="800000"/>
            <a:headEnd/>
            <a:tailEnd/>
          </a:ln>
          <a:effectLst/>
          <a:extLst/>
        </p:spPr>
        <p:txBody>
          <a:bodyPr lIns="90000" tIns="91440" rIns="144000" bIns="91440" anchor="ctr"/>
          <a:lstStyle/>
          <a:p>
            <a:pPr>
              <a:spcBef>
                <a:spcPts val="300"/>
              </a:spcBef>
              <a:defRPr/>
            </a:pPr>
            <a:endParaRPr lang="en-US" sz="2000" b="1" dirty="0">
              <a:solidFill>
                <a:prstClr val="black"/>
              </a:solidFill>
            </a:endParaRPr>
          </a:p>
          <a:p>
            <a:pPr>
              <a:spcBef>
                <a:spcPts val="300"/>
              </a:spcBef>
              <a:defRPr/>
            </a:pPr>
            <a:r>
              <a:rPr lang="en-US" sz="2400" b="1" dirty="0">
                <a:solidFill>
                  <a:prstClr val="black"/>
                </a:solidFill>
              </a:rPr>
              <a:t>Resource document to assist each educator’s professional growth.</a:t>
            </a:r>
          </a:p>
          <a:p>
            <a:pPr>
              <a:spcBef>
                <a:spcPts val="300"/>
              </a:spcBef>
              <a:defRPr/>
            </a:pPr>
            <a:r>
              <a:rPr lang="en-US" sz="2400" b="1" dirty="0">
                <a:solidFill>
                  <a:prstClr val="black"/>
                </a:solidFill>
              </a:rPr>
              <a:t> </a:t>
            </a:r>
          </a:p>
          <a:p>
            <a:pPr marL="180000" lvl="1" indent="-180000">
              <a:spcBef>
                <a:spcPts val="300"/>
              </a:spcBef>
              <a:buClr>
                <a:srgbClr val="002060"/>
              </a:buClr>
              <a:buFontTx/>
              <a:buBlip>
                <a:blip r:embed="rId5"/>
              </a:buBlip>
              <a:defRPr/>
            </a:pPr>
            <a:r>
              <a:rPr lang="en-US" sz="2400" dirty="0">
                <a:solidFill>
                  <a:prstClr val="black"/>
                </a:solidFill>
              </a:rPr>
              <a:t>Advise on understanding and </a:t>
            </a:r>
            <a:r>
              <a:rPr lang="en-US" sz="2400" dirty="0" err="1">
                <a:solidFill>
                  <a:prstClr val="black"/>
                </a:solidFill>
              </a:rPr>
              <a:t>analysing</a:t>
            </a:r>
            <a:r>
              <a:rPr lang="en-US" sz="2400" dirty="0">
                <a:solidFill>
                  <a:prstClr val="black"/>
                </a:solidFill>
              </a:rPr>
              <a:t> professional development needs;</a:t>
            </a:r>
          </a:p>
          <a:p>
            <a:pPr marL="0" lvl="1">
              <a:spcBef>
                <a:spcPts val="300"/>
              </a:spcBef>
              <a:buClr>
                <a:srgbClr val="002060"/>
              </a:buClr>
              <a:defRPr/>
            </a:pPr>
            <a:endParaRPr lang="en-US" sz="2400" dirty="0">
              <a:solidFill>
                <a:prstClr val="black"/>
              </a:solidFill>
            </a:endParaRPr>
          </a:p>
          <a:p>
            <a:pPr marL="180000" lvl="1" indent="-180000">
              <a:spcBef>
                <a:spcPts val="300"/>
              </a:spcBef>
              <a:buClr>
                <a:srgbClr val="002060"/>
              </a:buClr>
              <a:buFontTx/>
              <a:buBlip>
                <a:blip r:embed="rId5"/>
              </a:buBlip>
              <a:defRPr/>
            </a:pPr>
            <a:r>
              <a:rPr lang="en-US" sz="2400" dirty="0">
                <a:solidFill>
                  <a:prstClr val="black"/>
                </a:solidFill>
              </a:rPr>
              <a:t>Educator’s analysis of PD needs;</a:t>
            </a:r>
          </a:p>
          <a:p>
            <a:pPr marL="0" lvl="1">
              <a:spcBef>
                <a:spcPts val="300"/>
              </a:spcBef>
              <a:buClr>
                <a:srgbClr val="002060"/>
              </a:buClr>
              <a:defRPr/>
            </a:pPr>
            <a:endParaRPr lang="en-US" sz="2400" dirty="0">
              <a:solidFill>
                <a:prstClr val="black"/>
              </a:solidFill>
            </a:endParaRPr>
          </a:p>
          <a:p>
            <a:pPr marL="180000" lvl="1" indent="-180000">
              <a:spcBef>
                <a:spcPts val="300"/>
              </a:spcBef>
              <a:buClr>
                <a:srgbClr val="002060"/>
              </a:buClr>
              <a:buFontTx/>
              <a:buBlip>
                <a:blip r:embed="rId5"/>
              </a:buBlip>
              <a:defRPr/>
            </a:pPr>
            <a:r>
              <a:rPr lang="en-US" sz="2400" dirty="0">
                <a:solidFill>
                  <a:prstClr val="black"/>
                </a:solidFill>
              </a:rPr>
              <a:t>Guidance – how to undertake or access PD activities information on CPTD MS;</a:t>
            </a:r>
          </a:p>
          <a:p>
            <a:pPr marL="0" lvl="1">
              <a:spcBef>
                <a:spcPts val="300"/>
              </a:spcBef>
              <a:buClr>
                <a:srgbClr val="002060"/>
              </a:buClr>
              <a:defRPr/>
            </a:pPr>
            <a:endParaRPr lang="en-US" sz="2400" dirty="0">
              <a:solidFill>
                <a:prstClr val="black"/>
              </a:solidFill>
            </a:endParaRPr>
          </a:p>
          <a:p>
            <a:pPr marL="180000" lvl="1" indent="-180000">
              <a:spcBef>
                <a:spcPts val="300"/>
              </a:spcBef>
              <a:buClr>
                <a:srgbClr val="002060"/>
              </a:buClr>
              <a:buFontTx/>
              <a:buBlip>
                <a:blip r:embed="rId5"/>
              </a:buBlip>
              <a:defRPr/>
            </a:pPr>
            <a:r>
              <a:rPr lang="en-US" sz="2400" dirty="0">
                <a:solidFill>
                  <a:prstClr val="black"/>
                </a:solidFill>
              </a:rPr>
              <a:t>A record and evidence of the educator's PD activities and PD points earned.</a:t>
            </a:r>
          </a:p>
        </p:txBody>
      </p:sp>
      <p:sp>
        <p:nvSpPr>
          <p:cNvPr id="243734" name="Oval 22"/>
          <p:cNvSpPr>
            <a:spLocks noChangeArrowheads="1"/>
          </p:cNvSpPr>
          <p:nvPr>
            <p:custDataLst>
              <p:tags r:id="rId2"/>
            </p:custDataLst>
          </p:nvPr>
        </p:nvSpPr>
        <p:spPr bwMode="auto">
          <a:xfrm>
            <a:off x="251520" y="1340768"/>
            <a:ext cx="504056" cy="504056"/>
          </a:xfrm>
          <a:prstGeom prst="ellipse">
            <a:avLst/>
          </a:prstGeom>
          <a:solidFill>
            <a:schemeClr val="accent6"/>
          </a:solidFill>
          <a:ln w="38100">
            <a:solidFill>
              <a:schemeClr val="bg1"/>
            </a:solidFill>
            <a:round/>
            <a:headEnd/>
            <a:tailEnd/>
          </a:ln>
          <a:effectLst/>
          <a:extLst/>
        </p:spPr>
        <p:txBody>
          <a:bodyPr wrap="none" anchor="ctr"/>
          <a:lstStyle/>
          <a:p>
            <a:pPr algn="ctr">
              <a:defRPr/>
            </a:pPr>
            <a:r>
              <a:rPr lang="de-DE" sz="1200" b="1" dirty="0">
                <a:solidFill>
                  <a:schemeClr val="bg1"/>
                </a:solidFill>
                <a:latin typeface="+mn-lt"/>
                <a:cs typeface="Arial" pitchFamily="34" charset="0"/>
              </a:rPr>
              <a:t>C</a:t>
            </a:r>
          </a:p>
        </p:txBody>
      </p:sp>
      <p:sp>
        <p:nvSpPr>
          <p:cNvPr id="2" name="Slide Number Placeholder 1"/>
          <p:cNvSpPr>
            <a:spLocks noGrp="1"/>
          </p:cNvSpPr>
          <p:nvPr>
            <p:ph type="sldNum" sz="quarter" idx="14"/>
          </p:nvPr>
        </p:nvSpPr>
        <p:spPr/>
        <p:txBody>
          <a:bodyPr/>
          <a:lstStyle/>
          <a:p>
            <a:pPr>
              <a:defRPr/>
            </a:pPr>
            <a:fld id="{A341D4FB-3C65-40E2-A991-5FBC07486560}" type="slidenum">
              <a:rPr lang="en-ZA" smtClean="0"/>
              <a:pPr>
                <a:defRPr/>
              </a:pPr>
              <a:t>41</a:t>
            </a:fld>
            <a:endParaRPr lang="en-ZA" dirty="0"/>
          </a:p>
        </p:txBody>
      </p:sp>
      <p:pic>
        <p:nvPicPr>
          <p:cNvPr id="44039" name="Picture 3" descr="../../../My%20Documents/Logos/SACE%20Logo%20col.jpg"/>
          <p:cNvPicPr>
            <a:picLocks noChangeAspect="1" noChangeArrowheads="1"/>
          </p:cNvPicPr>
          <p:nvPr/>
        </p:nvPicPr>
        <p:blipFill>
          <a:blip r:embed="rId6" r:link="rId7" cstate="print"/>
          <a:srcRect/>
          <a:stretch>
            <a:fillRect/>
          </a:stretch>
        </p:blipFill>
        <p:spPr bwMode="auto">
          <a:xfrm>
            <a:off x="8010526" y="152400"/>
            <a:ext cx="901700" cy="609600"/>
          </a:xfrm>
          <a:prstGeom prst="rect">
            <a:avLst/>
          </a:prstGeom>
          <a:noFill/>
          <a:ln w="6350">
            <a:solidFill>
              <a:srgbClr val="0000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5"/>
          <p:cNvSpPr>
            <a:spLocks noGrp="1"/>
          </p:cNvSpPr>
          <p:nvPr>
            <p:ph type="title"/>
          </p:nvPr>
        </p:nvSpPr>
        <p:spPr>
          <a:xfrm>
            <a:off x="-324542" y="0"/>
            <a:ext cx="9073703" cy="558800"/>
          </a:xfrm>
        </p:spPr>
        <p:txBody>
          <a:bodyPr>
            <a:noAutofit/>
          </a:bodyPr>
          <a:lstStyle/>
          <a:p>
            <a:pPr eaLnBrk="1" hangingPunct="1"/>
            <a:r>
              <a:rPr lang="en-GB" sz="3600" b="1" dirty="0" smtClean="0"/>
              <a:t>Reporting Participation in PD Activities.. </a:t>
            </a:r>
          </a:p>
        </p:txBody>
      </p:sp>
      <p:sp>
        <p:nvSpPr>
          <p:cNvPr id="7" name="Text Placeholder 6"/>
          <p:cNvSpPr>
            <a:spLocks noGrp="1"/>
          </p:cNvSpPr>
          <p:nvPr>
            <p:ph type="body" sz="quarter" idx="13"/>
          </p:nvPr>
        </p:nvSpPr>
        <p:spPr>
          <a:xfrm>
            <a:off x="323529" y="836713"/>
            <a:ext cx="8597900" cy="288925"/>
          </a:xfrm>
        </p:spPr>
        <p:txBody>
          <a:bodyPr/>
          <a:lstStyle/>
          <a:p>
            <a:pPr marL="0" indent="0" eaLnBrk="1" hangingPunct="1">
              <a:defRPr/>
            </a:pPr>
            <a:r>
              <a:rPr lang="en-GB" sz="2800" dirty="0" smtClean="0"/>
              <a:t>How do I </a:t>
            </a:r>
            <a:r>
              <a:rPr lang="en-GB" sz="2800" i="0" dirty="0" smtClean="0"/>
              <a:t>REPORT my PD activities </a:t>
            </a:r>
            <a:r>
              <a:rPr lang="en-GB" sz="2800" dirty="0" smtClean="0"/>
              <a:t>and Points Earned? </a:t>
            </a:r>
            <a:endParaRPr lang="en-GB" sz="2800" dirty="0"/>
          </a:p>
        </p:txBody>
      </p:sp>
      <p:sp>
        <p:nvSpPr>
          <p:cNvPr id="9" name="Slide Number Placeholder 8"/>
          <p:cNvSpPr>
            <a:spLocks noGrp="1"/>
          </p:cNvSpPr>
          <p:nvPr>
            <p:ph type="sldNum" sz="quarter" idx="14"/>
          </p:nvPr>
        </p:nvSpPr>
        <p:spPr/>
        <p:txBody>
          <a:bodyPr/>
          <a:lstStyle/>
          <a:p>
            <a:pPr>
              <a:defRPr/>
            </a:pPr>
            <a:fld id="{28844CFE-2936-49DB-8D4D-2F4C445F3966}" type="slidenum">
              <a:rPr lang="en-ZA" smtClean="0"/>
              <a:pPr>
                <a:defRPr/>
              </a:pPr>
              <a:t>42</a:t>
            </a:fld>
            <a:endParaRPr lang="en-ZA" dirty="0"/>
          </a:p>
        </p:txBody>
      </p:sp>
      <p:pic>
        <p:nvPicPr>
          <p:cNvPr id="41990" name="Picture 3" descr="../../../My%20Documents/Logos/SACE%20Logo%20col.jpg"/>
          <p:cNvPicPr>
            <a:picLocks noChangeAspect="1" noChangeArrowheads="1"/>
          </p:cNvPicPr>
          <p:nvPr/>
        </p:nvPicPr>
        <p:blipFill>
          <a:blip r:embed="rId3" r:link="rId4" cstate="print"/>
          <a:srcRect/>
          <a:stretch>
            <a:fillRect/>
          </a:stretch>
        </p:blipFill>
        <p:spPr bwMode="auto">
          <a:xfrm>
            <a:off x="8226496" y="90490"/>
            <a:ext cx="677792" cy="458192"/>
          </a:xfrm>
          <a:prstGeom prst="rect">
            <a:avLst/>
          </a:prstGeom>
          <a:noFill/>
          <a:ln w="6350">
            <a:solidFill>
              <a:srgbClr val="000000"/>
            </a:solidFill>
            <a:miter lim="800000"/>
            <a:headEnd/>
            <a:tailEnd/>
          </a:ln>
        </p:spPr>
      </p:pic>
      <p:sp>
        <p:nvSpPr>
          <p:cNvPr id="2049" name="Rectangle 1"/>
          <p:cNvSpPr>
            <a:spLocks noGrp="1" noChangeArrowheads="1"/>
          </p:cNvSpPr>
          <p:nvPr>
            <p:ph type="body" sz="quarter" idx="10"/>
          </p:nvPr>
        </p:nvSpPr>
        <p:spPr bwMode="auto">
          <a:xfrm>
            <a:off x="323528" y="1487780"/>
            <a:ext cx="8376827" cy="489364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lvl="0" indent="0" fontAlgn="base">
              <a:spcBef>
                <a:spcPct val="0"/>
              </a:spcBef>
              <a:spcAft>
                <a:spcPct val="0"/>
              </a:spcAft>
              <a:buFont typeface="Wingdings" pitchFamily="2" charset="2"/>
              <a:buChar char="q"/>
            </a:pPr>
            <a:r>
              <a:rPr lang="en-ZA" sz="2400" dirty="0" smtClean="0"/>
              <a:t>An educator will report his or her participation in teacher and school initiated PD activities and Points earned according to the SACE PD Points Schedule.</a:t>
            </a:r>
          </a:p>
          <a:p>
            <a:pPr marL="0" lvl="0" indent="0" fontAlgn="base">
              <a:spcBef>
                <a:spcPct val="0"/>
              </a:spcBef>
              <a:spcAft>
                <a:spcPct val="0"/>
              </a:spcAft>
              <a:buFont typeface="Wingdings" pitchFamily="2" charset="2"/>
              <a:buChar char="q"/>
            </a:pPr>
            <a:r>
              <a:rPr lang="en-ZA" sz="2400" dirty="0" smtClean="0"/>
              <a:t>Externally initiated PD activities will be reported according the PD Points allocated to the Providers in line with his / her SACE endorsed PD activities  (These Points are obtainable from the concerned provider or the SACE Catalogue/Database of Endorsed PD Activities)</a:t>
            </a:r>
          </a:p>
          <a:p>
            <a:pPr marL="0" indent="0" fontAlgn="base">
              <a:spcBef>
                <a:spcPct val="0"/>
              </a:spcBef>
              <a:spcAft>
                <a:spcPct val="0"/>
              </a:spcAft>
              <a:buFont typeface="Wingdings" pitchFamily="2" charset="2"/>
              <a:buChar char="q"/>
            </a:pPr>
            <a:r>
              <a:rPr lang="en-ZA" sz="2400" dirty="0" smtClean="0"/>
              <a:t>Educators </a:t>
            </a:r>
            <a:r>
              <a:rPr lang="en-ZA" sz="2400" b="1" dirty="0" smtClean="0"/>
              <a:t>MUST</a:t>
            </a:r>
            <a:r>
              <a:rPr lang="en-ZA" sz="2400" dirty="0" smtClean="0"/>
              <a:t> report their participation in Professional Development twice a year </a:t>
            </a:r>
            <a:r>
              <a:rPr lang="en-ZA" sz="2400" b="1" dirty="0" smtClean="0"/>
              <a:t>manually</a:t>
            </a:r>
            <a:r>
              <a:rPr lang="en-ZA" sz="2400" dirty="0" smtClean="0"/>
              <a:t> on a form obtainable from the Professional Development Portfolio Template or </a:t>
            </a:r>
            <a:r>
              <a:rPr lang="en-ZA" sz="2400" b="1" dirty="0" smtClean="0"/>
              <a:t>electronically </a:t>
            </a:r>
            <a:r>
              <a:rPr lang="en-ZA" sz="2400" dirty="0" smtClean="0"/>
              <a:t>on the CPTD self-service portal twice a year – </a:t>
            </a:r>
            <a:r>
              <a:rPr lang="en-ZA" sz="2400" b="1" dirty="0" smtClean="0"/>
              <a:t>May</a:t>
            </a:r>
            <a:r>
              <a:rPr lang="en-ZA" sz="2400" dirty="0" smtClean="0"/>
              <a:t> to </a:t>
            </a:r>
            <a:r>
              <a:rPr lang="en-ZA" sz="2400" b="1" dirty="0" smtClean="0"/>
              <a:t>June</a:t>
            </a:r>
            <a:r>
              <a:rPr lang="en-ZA" sz="2400" dirty="0" smtClean="0"/>
              <a:t> and </a:t>
            </a:r>
            <a:r>
              <a:rPr lang="en-ZA" sz="2400" b="1" dirty="0" smtClean="0"/>
              <a:t>October</a:t>
            </a:r>
            <a:r>
              <a:rPr lang="en-ZA" sz="2400" dirty="0" smtClean="0"/>
              <a:t> to </a:t>
            </a:r>
            <a:r>
              <a:rPr lang="en-ZA" sz="2400" b="1" dirty="0" smtClean="0"/>
              <a:t>November</a:t>
            </a:r>
          </a:p>
        </p:txBody>
      </p:sp>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Reporting Participation in PD Activities</a:t>
            </a:r>
            <a:endParaRPr lang="en-ZA" dirty="0"/>
          </a:p>
        </p:txBody>
      </p:sp>
      <p:sp>
        <p:nvSpPr>
          <p:cNvPr id="3" name="Text Placeholder 2"/>
          <p:cNvSpPr>
            <a:spLocks noGrp="1"/>
          </p:cNvSpPr>
          <p:nvPr>
            <p:ph type="body" sz="quarter" idx="13"/>
          </p:nvPr>
        </p:nvSpPr>
        <p:spPr>
          <a:xfrm>
            <a:off x="179512" y="1700809"/>
            <a:ext cx="8597205" cy="288925"/>
          </a:xfrm>
        </p:spPr>
        <p:txBody>
          <a:bodyPr/>
          <a:lstStyle/>
          <a:p>
            <a:r>
              <a:rPr lang="en-GB" sz="2800" dirty="0" smtClean="0"/>
              <a:t>How do I </a:t>
            </a:r>
            <a:r>
              <a:rPr lang="en-GB" sz="2800" i="0" dirty="0" smtClean="0"/>
              <a:t>REPORT my PD Activities </a:t>
            </a:r>
            <a:r>
              <a:rPr lang="en-GB" sz="2800" dirty="0" smtClean="0"/>
              <a:t>and Points Earned Manually / OFFLINE? </a:t>
            </a:r>
          </a:p>
          <a:p>
            <a:endParaRPr lang="en-GB" sz="2800" dirty="0" smtClean="0"/>
          </a:p>
          <a:p>
            <a:endParaRPr lang="en-GB" sz="2800" dirty="0" smtClean="0"/>
          </a:p>
          <a:p>
            <a:endParaRPr lang="en-ZA" dirty="0"/>
          </a:p>
        </p:txBody>
      </p:sp>
      <p:sp>
        <p:nvSpPr>
          <p:cNvPr id="4" name="Text Placeholder 3"/>
          <p:cNvSpPr>
            <a:spLocks noGrp="1"/>
          </p:cNvSpPr>
          <p:nvPr>
            <p:ph type="body" sz="quarter" idx="10"/>
          </p:nvPr>
        </p:nvSpPr>
        <p:spPr>
          <a:xfrm>
            <a:off x="179512" y="1529408"/>
            <a:ext cx="8964489" cy="5328592"/>
          </a:xfrm>
        </p:spPr>
        <p:txBody>
          <a:bodyPr>
            <a:normAutofit/>
          </a:bodyPr>
          <a:lstStyle/>
          <a:p>
            <a:pPr marL="0" lvl="0" indent="0" fontAlgn="base">
              <a:spcBef>
                <a:spcPct val="0"/>
              </a:spcBef>
              <a:spcAft>
                <a:spcPct val="0"/>
              </a:spcAft>
              <a:buNone/>
            </a:pPr>
            <a:r>
              <a:rPr lang="en-ZA" sz="2800" b="1" dirty="0" smtClean="0">
                <a:latin typeface="Calibri" pitchFamily="34" charset="0"/>
                <a:cs typeface="Times New Roman" pitchFamily="18" charset="0"/>
              </a:rPr>
              <a:t>The manual reporting templates are obtainable from the Professional Development Portfolio which is available on the</a:t>
            </a:r>
          </a:p>
          <a:p>
            <a:pPr marL="400050" lvl="1" indent="0" fontAlgn="base">
              <a:spcBef>
                <a:spcPct val="0"/>
              </a:spcBef>
              <a:spcAft>
                <a:spcPct val="0"/>
              </a:spcAft>
              <a:buFont typeface="Wingdings" pitchFamily="2" charset="2"/>
              <a:buChar char="q"/>
            </a:pPr>
            <a:r>
              <a:rPr lang="en-ZA" sz="2400" b="1" dirty="0" smtClean="0">
                <a:latin typeface="Calibri" pitchFamily="34" charset="0"/>
                <a:cs typeface="Times New Roman" pitchFamily="18" charset="0"/>
              </a:rPr>
              <a:t> S</a:t>
            </a:r>
            <a:r>
              <a:rPr lang="en-ZA" sz="2400" dirty="0" smtClean="0">
                <a:latin typeface="Calibri" pitchFamily="34" charset="0"/>
                <a:ea typeface="Calibri" pitchFamily="34" charset="0"/>
                <a:cs typeface="Times New Roman" pitchFamily="18" charset="0"/>
              </a:rPr>
              <a:t>ACE Website </a:t>
            </a:r>
          </a:p>
          <a:p>
            <a:pPr marL="400050" lvl="1" indent="0" fontAlgn="base">
              <a:spcBef>
                <a:spcPct val="0"/>
              </a:spcBef>
              <a:spcAft>
                <a:spcPct val="0"/>
              </a:spcAft>
              <a:buFont typeface="Wingdings" pitchFamily="2" charset="2"/>
              <a:buChar char="q"/>
            </a:pPr>
            <a:r>
              <a:rPr lang="en-ZA" sz="2400" dirty="0" smtClean="0">
                <a:latin typeface="Calibri" pitchFamily="34" charset="0"/>
                <a:ea typeface="Calibri" pitchFamily="34" charset="0"/>
                <a:cs typeface="Times New Roman" pitchFamily="18" charset="0"/>
              </a:rPr>
              <a:t> CPTD System Self Service Web Portal</a:t>
            </a:r>
          </a:p>
          <a:p>
            <a:pPr marL="400050" lvl="1" indent="0" fontAlgn="base">
              <a:spcBef>
                <a:spcPct val="0"/>
              </a:spcBef>
              <a:spcAft>
                <a:spcPct val="0"/>
              </a:spcAft>
              <a:buFont typeface="Wingdings" pitchFamily="2" charset="2"/>
              <a:buChar char="q"/>
            </a:pPr>
            <a:r>
              <a:rPr lang="en-ZA" sz="2400" dirty="0" smtClean="0">
                <a:latin typeface="Calibri" pitchFamily="34" charset="0"/>
                <a:ea typeface="Calibri" pitchFamily="34" charset="0"/>
                <a:cs typeface="Times New Roman" pitchFamily="18" charset="0"/>
              </a:rPr>
              <a:t> Offices and CPTD system orientation workshop sessions in provinces</a:t>
            </a:r>
          </a:p>
          <a:p>
            <a:pPr marL="0" lvl="0" indent="0" eaLnBrk="0" fontAlgn="base" hangingPunct="0">
              <a:spcBef>
                <a:spcPct val="0"/>
              </a:spcBef>
              <a:spcAft>
                <a:spcPct val="0"/>
              </a:spcAft>
              <a:buFontTx/>
              <a:buChar char="•"/>
            </a:pPr>
            <a:r>
              <a:rPr lang="en-ZA" sz="2800" dirty="0" smtClean="0">
                <a:latin typeface="Calibri" pitchFamily="34" charset="0"/>
                <a:ea typeface="Calibri" pitchFamily="34" charset="0"/>
                <a:cs typeface="Times New Roman" pitchFamily="18" charset="0"/>
              </a:rPr>
              <a:t>The completed templates should be </a:t>
            </a:r>
          </a:p>
          <a:p>
            <a:pPr marL="0" lvl="0" indent="0" algn="ctr" eaLnBrk="0" fontAlgn="base" hangingPunct="0">
              <a:spcBef>
                <a:spcPct val="0"/>
              </a:spcBef>
              <a:spcAft>
                <a:spcPct val="0"/>
              </a:spcAft>
              <a:buNone/>
            </a:pPr>
            <a:r>
              <a:rPr lang="en-ZA" sz="3500" b="1" dirty="0" smtClean="0">
                <a:latin typeface="Calibri" pitchFamily="34" charset="0"/>
                <a:ea typeface="Calibri" pitchFamily="34" charset="0"/>
                <a:cs typeface="Times New Roman" pitchFamily="18" charset="0"/>
              </a:rPr>
              <a:t>Faxed to: 086 </a:t>
            </a:r>
            <a:r>
              <a:rPr lang="en-ZA" sz="3500" b="1" dirty="0" smtClean="0"/>
              <a:t>571 5260</a:t>
            </a:r>
            <a:r>
              <a:rPr lang="en-ZA" sz="3500" b="1" dirty="0" smtClean="0">
                <a:latin typeface="Calibri" pitchFamily="34" charset="0"/>
                <a:ea typeface="Calibri" pitchFamily="34" charset="0"/>
                <a:cs typeface="Times New Roman" pitchFamily="18" charset="0"/>
              </a:rPr>
              <a:t> </a:t>
            </a:r>
          </a:p>
          <a:p>
            <a:pPr marL="0" lvl="0" indent="0" algn="ctr" eaLnBrk="0" fontAlgn="base" hangingPunct="0">
              <a:spcBef>
                <a:spcPct val="0"/>
              </a:spcBef>
              <a:spcAft>
                <a:spcPct val="0"/>
              </a:spcAft>
              <a:buNone/>
            </a:pPr>
            <a:r>
              <a:rPr lang="en-ZA" b="1" dirty="0" smtClean="0">
                <a:latin typeface="Calibri" pitchFamily="34" charset="0"/>
                <a:ea typeface="Calibri" pitchFamily="34" charset="0"/>
                <a:cs typeface="Times New Roman" pitchFamily="18" charset="0"/>
              </a:rPr>
              <a:t> Posted to: SACE, Private Bag x127, CENTURION, 0046 </a:t>
            </a:r>
          </a:p>
          <a:p>
            <a:pPr marL="0" lvl="0" indent="0" algn="ctr" eaLnBrk="0" fontAlgn="base" hangingPunct="0">
              <a:spcBef>
                <a:spcPct val="0"/>
              </a:spcBef>
              <a:spcAft>
                <a:spcPct val="0"/>
              </a:spcAft>
              <a:buNone/>
            </a:pPr>
            <a:r>
              <a:rPr lang="en-ZA" b="1" dirty="0" smtClean="0">
                <a:latin typeface="Calibri" pitchFamily="34" charset="0"/>
                <a:ea typeface="Calibri" pitchFamily="34" charset="0"/>
                <a:cs typeface="Times New Roman" pitchFamily="18" charset="0"/>
              </a:rPr>
              <a:t>E-mailed to: </a:t>
            </a:r>
            <a:r>
              <a:rPr lang="en-ZA" b="1" dirty="0" smtClean="0">
                <a:latin typeface="Calibri" pitchFamily="34" charset="0"/>
                <a:ea typeface="Calibri" pitchFamily="34" charset="0"/>
                <a:cs typeface="Times New Roman" pitchFamily="18" charset="0"/>
                <a:hlinkClick r:id="rId2"/>
              </a:rPr>
              <a:t>member@sace.org.za</a:t>
            </a:r>
            <a:endParaRPr lang="en-ZA" b="1" dirty="0" smtClean="0">
              <a:latin typeface="Arial" pitchFamily="34" charset="0"/>
              <a:cs typeface="Arial" pitchFamily="34" charset="0"/>
            </a:endParaRPr>
          </a:p>
        </p:txBody>
      </p:sp>
      <p:sp>
        <p:nvSpPr>
          <p:cNvPr id="5" name="Slide Number Placeholder 4"/>
          <p:cNvSpPr>
            <a:spLocks noGrp="1"/>
          </p:cNvSpPr>
          <p:nvPr>
            <p:ph type="sldNum" sz="quarter" idx="14"/>
          </p:nvPr>
        </p:nvSpPr>
        <p:spPr/>
        <p:txBody>
          <a:bodyPr/>
          <a:lstStyle/>
          <a:p>
            <a:pPr>
              <a:defRPr/>
            </a:pPr>
            <a:fld id="{30ADB14B-51EB-4FE3-9DD9-0FA42FAE90E3}" type="slidenum">
              <a:rPr lang="en-ZA" smtClean="0"/>
              <a:pPr>
                <a:defRPr/>
              </a:pPr>
              <a:t>43</a:t>
            </a:fld>
            <a:endParaRPr lang="en-ZA" dirty="0"/>
          </a:p>
        </p:txBody>
      </p:sp>
      <p:pic>
        <p:nvPicPr>
          <p:cNvPr id="40" name="Picture 3" descr="../../../My%20Documents/Logos/SACE%20Logo%20col.jpg"/>
          <p:cNvPicPr>
            <a:picLocks noChangeAspect="1" noChangeArrowheads="1"/>
          </p:cNvPicPr>
          <p:nvPr/>
        </p:nvPicPr>
        <p:blipFill>
          <a:blip r:embed="rId3" r:link="rId4" cstate="print"/>
          <a:srcRect/>
          <a:stretch>
            <a:fillRect/>
          </a:stretch>
        </p:blipFill>
        <p:spPr bwMode="auto">
          <a:xfrm>
            <a:off x="8751501" y="1"/>
            <a:ext cx="392500" cy="476672"/>
          </a:xfrm>
          <a:prstGeom prst="rect">
            <a:avLst/>
          </a:prstGeom>
          <a:noFill/>
          <a:ln w="6350">
            <a:solidFill>
              <a:srgbClr val="000000"/>
            </a:solid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dirty="0" smtClean="0"/>
              <a:t>Reporting Systems.. </a:t>
            </a:r>
            <a:endParaRPr lang="en-ZA" dirty="0"/>
          </a:p>
        </p:txBody>
      </p:sp>
      <p:sp>
        <p:nvSpPr>
          <p:cNvPr id="3" name="Content Placeholder 2"/>
          <p:cNvSpPr>
            <a:spLocks noGrp="1"/>
          </p:cNvSpPr>
          <p:nvPr>
            <p:ph idx="1"/>
          </p:nvPr>
        </p:nvSpPr>
        <p:spPr>
          <a:xfrm>
            <a:off x="467544" y="2004864"/>
            <a:ext cx="8291264" cy="4853136"/>
          </a:xfrm>
        </p:spPr>
        <p:txBody>
          <a:bodyPr>
            <a:noAutofit/>
          </a:bodyPr>
          <a:lstStyle/>
          <a:p>
            <a:pPr marL="0" lvl="0" indent="0" fontAlgn="base">
              <a:spcBef>
                <a:spcPct val="0"/>
              </a:spcBef>
              <a:spcAft>
                <a:spcPct val="0"/>
              </a:spcAft>
              <a:buNone/>
            </a:pPr>
            <a:r>
              <a:rPr lang="en-ZA" sz="2000" b="1" dirty="0" smtClean="0">
                <a:ea typeface="Calibri" pitchFamily="34" charset="0"/>
                <a:cs typeface="Times New Roman" pitchFamily="18" charset="0"/>
              </a:rPr>
              <a:t>PLEASE NOTE</a:t>
            </a:r>
            <a:r>
              <a:rPr lang="en-ZA" sz="2000" i="1" dirty="0" smtClean="0">
                <a:ea typeface="Calibri" pitchFamily="34" charset="0"/>
                <a:cs typeface="Times New Roman" pitchFamily="18" charset="0"/>
              </a:rPr>
              <a:t>: It is very important to upload/record/report your PD Points according to the PD Points Schedule / Educator’s Guide on How to Participate in My three year  cycle.</a:t>
            </a:r>
          </a:p>
          <a:p>
            <a:pPr marL="0" lvl="0" indent="0" fontAlgn="base">
              <a:spcBef>
                <a:spcPct val="0"/>
              </a:spcBef>
              <a:spcAft>
                <a:spcPct val="0"/>
              </a:spcAft>
              <a:buNone/>
            </a:pPr>
            <a:endParaRPr lang="en-ZA" sz="2000" dirty="0" smtClean="0">
              <a:cs typeface="Arial" pitchFamily="34" charset="0"/>
            </a:endParaRPr>
          </a:p>
          <a:p>
            <a:pPr marL="0" lvl="0" indent="0" eaLnBrk="0" fontAlgn="base" hangingPunct="0">
              <a:spcBef>
                <a:spcPct val="0"/>
              </a:spcBef>
              <a:spcAft>
                <a:spcPct val="0"/>
              </a:spcAft>
              <a:buFont typeface="Wingdings" pitchFamily="2" charset="2"/>
              <a:buChar char="q"/>
            </a:pPr>
            <a:r>
              <a:rPr lang="en-ZA" sz="2000" b="1" dirty="0" smtClean="0">
                <a:ea typeface="Calibri" pitchFamily="34" charset="0"/>
                <a:cs typeface="Times New Roman" pitchFamily="18" charset="0"/>
              </a:rPr>
              <a:t>For example, according to the SACE PD Points Schedule you need 8 meetings per annum to earn 10 PD Points under Teacher Initiated Activities</a:t>
            </a:r>
            <a:r>
              <a:rPr lang="en-ZA" sz="2000" i="1" dirty="0" smtClean="0">
                <a:ea typeface="Calibri" pitchFamily="34" charset="0"/>
                <a:cs typeface="Times New Roman" pitchFamily="18" charset="0"/>
              </a:rPr>
              <a:t>. </a:t>
            </a:r>
            <a:r>
              <a:rPr lang="en-ZA" sz="2000" dirty="0" smtClean="0">
                <a:ea typeface="Calibri" pitchFamily="34" charset="0"/>
                <a:cs typeface="Times New Roman" pitchFamily="18" charset="0"/>
              </a:rPr>
              <a:t>In line with this requirement, you will only earn 10 PD Points after loading/recording / reporting 10  different meetings. </a:t>
            </a:r>
          </a:p>
          <a:p>
            <a:pPr marL="0" lvl="0" indent="0" eaLnBrk="0" fontAlgn="base" hangingPunct="0">
              <a:spcBef>
                <a:spcPct val="0"/>
              </a:spcBef>
              <a:spcAft>
                <a:spcPct val="0"/>
              </a:spcAft>
              <a:buNone/>
            </a:pPr>
            <a:endParaRPr lang="en-ZA" sz="2000" dirty="0" smtClean="0">
              <a:ea typeface="Calibri" pitchFamily="34" charset="0"/>
              <a:cs typeface="Times New Roman" pitchFamily="18" charset="0"/>
            </a:endParaRPr>
          </a:p>
          <a:p>
            <a:pPr marL="0" lvl="0" indent="0" eaLnBrk="0" fontAlgn="base" hangingPunct="0">
              <a:spcBef>
                <a:spcPct val="0"/>
              </a:spcBef>
              <a:spcAft>
                <a:spcPct val="0"/>
              </a:spcAft>
              <a:buFont typeface="Wingdings" pitchFamily="2" charset="2"/>
              <a:buChar char="q"/>
            </a:pPr>
            <a:r>
              <a:rPr lang="en-ZA" sz="2000" dirty="0" smtClean="0">
                <a:ea typeface="Calibri" pitchFamily="34" charset="0"/>
                <a:cs typeface="Times New Roman" pitchFamily="18" charset="0"/>
              </a:rPr>
              <a:t> If you upload/record/report 3 meetings in June, for example,  your </a:t>
            </a:r>
            <a:r>
              <a:rPr lang="en-ZA" sz="2000" b="1" dirty="0" smtClean="0">
                <a:ea typeface="Calibri" pitchFamily="34" charset="0"/>
                <a:cs typeface="Times New Roman" pitchFamily="18" charset="0"/>
              </a:rPr>
              <a:t>ACTIVITIES COMPLETED</a:t>
            </a:r>
            <a:r>
              <a:rPr lang="en-ZA" sz="2000" dirty="0" smtClean="0">
                <a:ea typeface="Calibri" pitchFamily="34" charset="0"/>
                <a:cs typeface="Times New Roman" pitchFamily="18" charset="0"/>
              </a:rPr>
              <a:t> will show the three meetings you have participated  in.</a:t>
            </a:r>
          </a:p>
          <a:p>
            <a:pPr marL="0" lvl="0" indent="0" eaLnBrk="0" fontAlgn="base" hangingPunct="0">
              <a:spcBef>
                <a:spcPct val="0"/>
              </a:spcBef>
              <a:spcAft>
                <a:spcPct val="0"/>
              </a:spcAft>
              <a:buNone/>
            </a:pPr>
            <a:r>
              <a:rPr lang="en-ZA" sz="2000" dirty="0" smtClean="0">
                <a:ea typeface="Calibri" pitchFamily="34" charset="0"/>
                <a:cs typeface="Times New Roman" pitchFamily="18" charset="0"/>
              </a:rPr>
              <a:t> </a:t>
            </a:r>
          </a:p>
          <a:p>
            <a:pPr marL="0" lvl="0" indent="0" eaLnBrk="0" fontAlgn="base" hangingPunct="0">
              <a:spcBef>
                <a:spcPct val="0"/>
              </a:spcBef>
              <a:spcAft>
                <a:spcPct val="0"/>
              </a:spcAft>
              <a:buFont typeface="Wingdings" pitchFamily="2" charset="2"/>
              <a:buChar char="q"/>
            </a:pPr>
            <a:r>
              <a:rPr lang="en-ZA" sz="2000" dirty="0" smtClean="0">
                <a:ea typeface="Calibri" pitchFamily="34" charset="0"/>
                <a:cs typeface="Times New Roman" pitchFamily="18" charset="0"/>
              </a:rPr>
              <a:t>Your </a:t>
            </a:r>
            <a:r>
              <a:rPr lang="en-ZA" sz="2000" b="1" dirty="0" smtClean="0">
                <a:ea typeface="Calibri" pitchFamily="34" charset="0"/>
                <a:cs typeface="Times New Roman" pitchFamily="18" charset="0"/>
              </a:rPr>
              <a:t>PD POINTS ACCOUNT </a:t>
            </a:r>
            <a:r>
              <a:rPr lang="en-ZA" sz="2000" dirty="0" smtClean="0">
                <a:ea typeface="Calibri" pitchFamily="34" charset="0"/>
                <a:cs typeface="Times New Roman" pitchFamily="18" charset="0"/>
              </a:rPr>
              <a:t>will, however, show</a:t>
            </a:r>
            <a:r>
              <a:rPr lang="en-ZA" sz="2000" b="1" dirty="0" smtClean="0">
                <a:ea typeface="Calibri" pitchFamily="34" charset="0"/>
                <a:cs typeface="Times New Roman" pitchFamily="18" charset="0"/>
              </a:rPr>
              <a:t> 0</a:t>
            </a:r>
            <a:r>
              <a:rPr lang="en-ZA" sz="2000" dirty="0" smtClean="0">
                <a:ea typeface="Calibri" pitchFamily="34" charset="0"/>
                <a:cs typeface="Times New Roman" pitchFamily="18" charset="0"/>
              </a:rPr>
              <a:t> until you upload / record /</a:t>
            </a:r>
          </a:p>
          <a:p>
            <a:pPr marL="0" lvl="0" indent="0" eaLnBrk="0" fontAlgn="base" hangingPunct="0">
              <a:spcBef>
                <a:spcPct val="0"/>
              </a:spcBef>
              <a:spcAft>
                <a:spcPct val="0"/>
              </a:spcAft>
              <a:buNone/>
            </a:pPr>
            <a:r>
              <a:rPr lang="en-ZA" sz="2000" dirty="0" smtClean="0">
                <a:ea typeface="Calibri" pitchFamily="34" charset="0"/>
                <a:cs typeface="Times New Roman" pitchFamily="18" charset="0"/>
              </a:rPr>
              <a:t> report the remaining five (5) meetings in August, for example.</a:t>
            </a:r>
            <a:r>
              <a:rPr lang="en-ZA" sz="2000" dirty="0" smtClean="0"/>
              <a:t>.</a:t>
            </a:r>
          </a:p>
          <a:p>
            <a:endParaRPr lang="en-ZA" sz="2000"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44</a:t>
            </a:fld>
            <a:endParaRPr lang="en-ZA" dirty="0"/>
          </a:p>
        </p:txBody>
      </p:sp>
      <p:sp>
        <p:nvSpPr>
          <p:cNvPr id="5" name="Rectangle 4"/>
          <p:cNvSpPr/>
          <p:nvPr/>
        </p:nvSpPr>
        <p:spPr>
          <a:xfrm>
            <a:off x="755576" y="980729"/>
            <a:ext cx="8064896" cy="830997"/>
          </a:xfrm>
          <a:prstGeom prst="rect">
            <a:avLst/>
          </a:prstGeom>
        </p:spPr>
        <p:txBody>
          <a:bodyPr wrap="square">
            <a:spAutoFit/>
          </a:bodyPr>
          <a:lstStyle/>
          <a:p>
            <a:pPr algn="ctr"/>
            <a:r>
              <a:rPr lang="en-GB" sz="2400" b="1" i="1" dirty="0" smtClean="0"/>
              <a:t>How do I REPORT my PD activities and Points Earned Electronically/ ONLINE? ....</a:t>
            </a:r>
          </a:p>
        </p:txBody>
      </p:sp>
      <p:pic>
        <p:nvPicPr>
          <p:cNvPr id="6" name="Picture 3" descr="../../../My%20Documents/Logos/SACE%20Logo%20col.jpg"/>
          <p:cNvPicPr>
            <a:picLocks noChangeAspect="1" noChangeArrowheads="1"/>
          </p:cNvPicPr>
          <p:nvPr/>
        </p:nvPicPr>
        <p:blipFill>
          <a:blip r:embed="rId2" r:link="rId3" cstate="print"/>
          <a:srcRect/>
          <a:stretch>
            <a:fillRect/>
          </a:stretch>
        </p:blipFill>
        <p:spPr bwMode="auto">
          <a:xfrm>
            <a:off x="8100392" y="0"/>
            <a:ext cx="755576" cy="588923"/>
          </a:xfrm>
          <a:prstGeom prst="rect">
            <a:avLst/>
          </a:prstGeom>
          <a:noFill/>
          <a:ln w="6350">
            <a:solidFill>
              <a:srgbClr val="000000"/>
            </a:solid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6"/>
          <p:cNvSpPr>
            <a:spLocks noGrp="1" noChangeArrowheads="1"/>
          </p:cNvSpPr>
          <p:nvPr>
            <p:ph type="title"/>
            <p:custDataLst>
              <p:tags r:id="rId3"/>
            </p:custDataLst>
          </p:nvPr>
        </p:nvSpPr>
        <p:spPr>
          <a:xfrm>
            <a:off x="-468560" y="75655"/>
            <a:ext cx="7704856" cy="769441"/>
          </a:xfrm>
        </p:spPr>
        <p:txBody>
          <a:bodyPr wrap="square">
            <a:spAutoFit/>
          </a:bodyPr>
          <a:lstStyle/>
          <a:p>
            <a:pPr eaLnBrk="1" hangingPunct="1"/>
            <a:r>
              <a:rPr lang="en-US" b="1" dirty="0" smtClean="0"/>
              <a:t>CPTD MS – Flow of Process</a:t>
            </a:r>
          </a:p>
        </p:txBody>
      </p:sp>
      <p:graphicFrame>
        <p:nvGraphicFramePr>
          <p:cNvPr id="47107" name="Rectangle 40" hidden="1"/>
          <p:cNvGraphicFramePr>
            <a:graphicFrameLocks/>
          </p:cNvGraphicFramePr>
          <p:nvPr/>
        </p:nvGraphicFramePr>
        <p:xfrm>
          <a:off x="1" y="1"/>
          <a:ext cx="158751" cy="158750"/>
        </p:xfrm>
        <a:graphic>
          <a:graphicData uri="http://schemas.openxmlformats.org/presentationml/2006/ole">
            <p:oleObj spid="_x0000_s56404" name="think-cell Slide" r:id="rId15" imgW="0" imgH="0" progId="">
              <p:embed/>
            </p:oleObj>
          </a:graphicData>
        </a:graphic>
      </p:graphicFrame>
      <p:grpSp>
        <p:nvGrpSpPr>
          <p:cNvPr id="4" name="Group 5"/>
          <p:cNvGrpSpPr>
            <a:grpSpLocks/>
          </p:cNvGrpSpPr>
          <p:nvPr/>
        </p:nvGrpSpPr>
        <p:grpSpPr bwMode="auto">
          <a:xfrm>
            <a:off x="179389" y="1444626"/>
            <a:ext cx="8569076" cy="4913188"/>
            <a:chOff x="1137556" y="1213681"/>
            <a:chExt cx="7359273" cy="5224598"/>
          </a:xfrm>
        </p:grpSpPr>
        <p:sp>
          <p:nvSpPr>
            <p:cNvPr id="234499" name="Oval 3"/>
            <p:cNvSpPr>
              <a:spLocks noChangeArrowheads="1"/>
            </p:cNvSpPr>
            <p:nvPr>
              <p:custDataLst>
                <p:tags r:id="rId4"/>
              </p:custDataLst>
            </p:nvPr>
          </p:nvSpPr>
          <p:spPr bwMode="auto">
            <a:xfrm>
              <a:off x="1322975" y="1559746"/>
              <a:ext cx="7021371" cy="4183161"/>
            </a:xfrm>
            <a:prstGeom prst="ellipse">
              <a:avLst/>
            </a:prstGeom>
            <a:noFill/>
            <a:ln w="6350">
              <a:solidFill>
                <a:schemeClr val="accent3"/>
              </a:solidFill>
              <a:prstDash val="dash"/>
              <a:round/>
              <a:headEnd/>
              <a:tailEnd/>
            </a:ln>
            <a:effectLst/>
            <a:extLst>
              <a:ext uri="{909E8E84-426E-40DD-AFC4-6F175D3DCCD1}">
                <a14:hiddenFill xmlns="" xmlns:a14="http://schemas.microsoft.com/office/drawing/2010/main">
                  <a:solidFill>
                    <a:schemeClr val="folHlink"/>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0" tIns="0" rIns="0" bIns="0" anchor="ctr"/>
            <a:lstStyle/>
            <a:p>
              <a:pPr>
                <a:defRPr/>
              </a:pPr>
              <a:endParaRPr lang="en-GB"/>
            </a:p>
          </p:txBody>
        </p:sp>
        <p:sp>
          <p:nvSpPr>
            <p:cNvPr id="234500" name="Oval 4"/>
            <p:cNvSpPr>
              <a:spLocks noChangeArrowheads="1"/>
            </p:cNvSpPr>
            <p:nvPr>
              <p:custDataLst>
                <p:tags r:id="rId5"/>
              </p:custDataLst>
            </p:nvPr>
          </p:nvSpPr>
          <p:spPr bwMode="auto">
            <a:xfrm>
              <a:off x="3812494" y="1213681"/>
              <a:ext cx="2042333" cy="1421397"/>
            </a:xfrm>
            <a:prstGeom prst="ellipse">
              <a:avLst/>
            </a:prstGeom>
            <a:ln/>
            <a:extLst/>
          </p:spPr>
          <p:style>
            <a:lnRef idx="1">
              <a:schemeClr val="accent1"/>
            </a:lnRef>
            <a:fillRef idx="3">
              <a:schemeClr val="accent1"/>
            </a:fillRef>
            <a:effectRef idx="2">
              <a:schemeClr val="accent1"/>
            </a:effectRef>
            <a:fontRef idx="minor">
              <a:schemeClr val="lt1"/>
            </a:fontRef>
          </p:style>
          <p:txBody>
            <a:bodyPr lIns="90000" tIns="46800" rIns="90000" bIns="46800" anchor="ctr"/>
            <a:lstStyle/>
            <a:p>
              <a:pPr algn="ctr">
                <a:lnSpc>
                  <a:spcPct val="120000"/>
                </a:lnSpc>
                <a:buFont typeface="Wingdings" pitchFamily="2" charset="2"/>
                <a:buNone/>
                <a:defRPr/>
              </a:pPr>
              <a:r>
                <a:rPr lang="en-US" b="1" dirty="0">
                  <a:solidFill>
                    <a:srgbClr val="FFFFFF"/>
                  </a:solidFill>
                  <a:latin typeface="+mn-lt"/>
                </a:rPr>
                <a:t>Teacher   identify PD needs (PMS) </a:t>
              </a:r>
              <a:endParaRPr lang="de-DE" b="1" dirty="0">
                <a:solidFill>
                  <a:srgbClr val="FFFFFF"/>
                </a:solidFill>
                <a:latin typeface="+mn-lt"/>
              </a:endParaRPr>
            </a:p>
          </p:txBody>
        </p:sp>
        <p:sp>
          <p:nvSpPr>
            <p:cNvPr id="234501" name="Oval 5"/>
            <p:cNvSpPr>
              <a:spLocks noChangeArrowheads="1"/>
            </p:cNvSpPr>
            <p:nvPr>
              <p:custDataLst>
                <p:tags r:id="rId6"/>
              </p:custDataLst>
            </p:nvPr>
          </p:nvSpPr>
          <p:spPr bwMode="auto">
            <a:xfrm>
              <a:off x="6391995" y="1811275"/>
              <a:ext cx="2042333" cy="1232327"/>
            </a:xfrm>
            <a:prstGeom prst="ellipse">
              <a:avLst/>
            </a:prstGeom>
            <a:ln/>
            <a:extLst/>
          </p:spPr>
          <p:style>
            <a:lnRef idx="1">
              <a:schemeClr val="accent1"/>
            </a:lnRef>
            <a:fillRef idx="3">
              <a:schemeClr val="accent1"/>
            </a:fillRef>
            <a:effectRef idx="2">
              <a:schemeClr val="accent1"/>
            </a:effectRef>
            <a:fontRef idx="minor">
              <a:schemeClr val="lt1"/>
            </a:fontRef>
          </p:style>
          <p:txBody>
            <a:bodyPr lIns="90000" tIns="46800" rIns="90000" bIns="46800" anchor="ctr"/>
            <a:lstStyle/>
            <a:p>
              <a:pPr algn="ctr">
                <a:lnSpc>
                  <a:spcPct val="120000"/>
                </a:lnSpc>
                <a:buFont typeface="Wingdings" pitchFamily="2" charset="2"/>
                <a:buNone/>
                <a:defRPr/>
              </a:pPr>
              <a:r>
                <a:rPr lang="en-US" b="1" dirty="0">
                  <a:solidFill>
                    <a:srgbClr val="FFFFFF"/>
                  </a:solidFill>
                  <a:latin typeface="+mn-lt"/>
                </a:rPr>
                <a:t>Teacher engages in </a:t>
              </a:r>
              <a:r>
                <a:rPr lang="en-US" b="1" dirty="0" smtClean="0">
                  <a:solidFill>
                    <a:srgbClr val="FFFFFF"/>
                  </a:solidFill>
                  <a:latin typeface="+mn-lt"/>
                </a:rPr>
                <a:t>PD </a:t>
              </a:r>
              <a:r>
                <a:rPr lang="en-US" b="1" dirty="0">
                  <a:solidFill>
                    <a:srgbClr val="FFFFFF"/>
                  </a:solidFill>
                  <a:latin typeface="+mn-lt"/>
                </a:rPr>
                <a:t>Activities </a:t>
              </a:r>
              <a:endParaRPr lang="de-DE" b="1" dirty="0">
                <a:solidFill>
                  <a:srgbClr val="FFFFFF"/>
                </a:solidFill>
                <a:latin typeface="+mn-lt"/>
              </a:endParaRPr>
            </a:p>
          </p:txBody>
        </p:sp>
        <p:sp>
          <p:nvSpPr>
            <p:cNvPr id="234502" name="Oval 6"/>
            <p:cNvSpPr>
              <a:spLocks noChangeArrowheads="1"/>
            </p:cNvSpPr>
            <p:nvPr>
              <p:custDataLst>
                <p:tags r:id="rId7"/>
              </p:custDataLst>
            </p:nvPr>
          </p:nvSpPr>
          <p:spPr bwMode="auto">
            <a:xfrm>
              <a:off x="3858699" y="5008416"/>
              <a:ext cx="2148824" cy="1429863"/>
            </a:xfrm>
            <a:prstGeom prst="ellipse">
              <a:avLst/>
            </a:prstGeom>
            <a:solidFill>
              <a:schemeClr val="accent6"/>
            </a:solidFill>
            <a:ln>
              <a:noFill/>
            </a:ln>
            <a:effectLst/>
            <a:extLst/>
          </p:spPr>
          <p:txBody>
            <a:bodyPr lIns="90000" tIns="46800" rIns="90000" bIns="46800" anchor="ctr"/>
            <a:lstStyle/>
            <a:p>
              <a:pPr algn="ctr">
                <a:lnSpc>
                  <a:spcPct val="120000"/>
                </a:lnSpc>
                <a:buFont typeface="Wingdings" pitchFamily="2" charset="2"/>
                <a:buNone/>
                <a:defRPr/>
              </a:pPr>
              <a:r>
                <a:rPr lang="en-US" b="1" dirty="0">
                  <a:solidFill>
                    <a:srgbClr val="FFFFFF"/>
                  </a:solidFill>
                  <a:latin typeface="+mn-lt"/>
                </a:rPr>
                <a:t>Upload on Information System (IS) </a:t>
              </a:r>
              <a:endParaRPr lang="de-DE" b="1" dirty="0">
                <a:solidFill>
                  <a:srgbClr val="FFFFFF"/>
                </a:solidFill>
                <a:latin typeface="+mn-lt"/>
              </a:endParaRPr>
            </a:p>
          </p:txBody>
        </p:sp>
        <p:sp>
          <p:nvSpPr>
            <p:cNvPr id="234503" name="Oval 7"/>
            <p:cNvSpPr>
              <a:spLocks noChangeArrowheads="1"/>
            </p:cNvSpPr>
            <p:nvPr>
              <p:custDataLst>
                <p:tags r:id="rId8"/>
              </p:custDataLst>
            </p:nvPr>
          </p:nvSpPr>
          <p:spPr bwMode="auto">
            <a:xfrm>
              <a:off x="6391995" y="4215158"/>
              <a:ext cx="2104834" cy="1329262"/>
            </a:xfrm>
            <a:prstGeom prst="ellipse">
              <a:avLst/>
            </a:prstGeom>
            <a:solidFill>
              <a:schemeClr val="accent6"/>
            </a:solidFill>
            <a:ln>
              <a:noFill/>
            </a:ln>
            <a:effectLst/>
            <a:extLst/>
          </p:spPr>
          <p:txBody>
            <a:bodyPr lIns="90000" tIns="46800" rIns="90000" bIns="46800" anchor="ctr"/>
            <a:lstStyle/>
            <a:p>
              <a:pPr algn="ctr">
                <a:lnSpc>
                  <a:spcPct val="120000"/>
                </a:lnSpc>
                <a:buFont typeface="Wingdings" pitchFamily="2" charset="2"/>
                <a:buNone/>
                <a:defRPr/>
              </a:pPr>
              <a:r>
                <a:rPr lang="en-US" b="1" dirty="0">
                  <a:solidFill>
                    <a:srgbClr val="FFFFFF"/>
                  </a:solidFill>
                  <a:latin typeface="+mn-lt"/>
                </a:rPr>
                <a:t>PD points allocated </a:t>
              </a:r>
              <a:endParaRPr lang="de-DE" b="1" dirty="0">
                <a:solidFill>
                  <a:srgbClr val="FFFFFF"/>
                </a:solidFill>
                <a:latin typeface="+mn-lt"/>
              </a:endParaRPr>
            </a:p>
          </p:txBody>
        </p:sp>
        <p:sp>
          <p:nvSpPr>
            <p:cNvPr id="234504" name="Oval 8"/>
            <p:cNvSpPr>
              <a:spLocks noChangeArrowheads="1"/>
            </p:cNvSpPr>
            <p:nvPr>
              <p:custDataLst>
                <p:tags r:id="rId9"/>
              </p:custDataLst>
            </p:nvPr>
          </p:nvSpPr>
          <p:spPr bwMode="auto">
            <a:xfrm>
              <a:off x="1137556" y="1409503"/>
              <a:ext cx="2334094" cy="2248575"/>
            </a:xfrm>
            <a:prstGeom prst="ellipse">
              <a:avLst/>
            </a:prstGeom>
            <a:ln/>
            <a:extLst/>
          </p:spPr>
          <p:style>
            <a:lnRef idx="1">
              <a:schemeClr val="accent1"/>
            </a:lnRef>
            <a:fillRef idx="3">
              <a:schemeClr val="accent1"/>
            </a:fillRef>
            <a:effectRef idx="2">
              <a:schemeClr val="accent1"/>
            </a:effectRef>
            <a:fontRef idx="minor">
              <a:schemeClr val="lt1"/>
            </a:fontRef>
          </p:style>
          <p:txBody>
            <a:bodyPr lIns="90000" tIns="46800" rIns="90000" bIns="46800" anchor="ctr"/>
            <a:lstStyle/>
            <a:p>
              <a:pPr algn="ctr">
                <a:lnSpc>
                  <a:spcPct val="120000"/>
                </a:lnSpc>
                <a:buFont typeface="Wingdings" pitchFamily="2" charset="2"/>
                <a:buNone/>
                <a:defRPr/>
              </a:pPr>
              <a:r>
                <a:rPr lang="de-DE" b="1" dirty="0">
                  <a:solidFill>
                    <a:srgbClr val="FFFFFF"/>
                  </a:solidFill>
                  <a:latin typeface="+mn-lt"/>
                </a:rPr>
                <a:t>Cycle completed.</a:t>
              </a:r>
            </a:p>
            <a:p>
              <a:pPr algn="ctr">
                <a:lnSpc>
                  <a:spcPct val="120000"/>
                </a:lnSpc>
                <a:buFont typeface="Wingdings" pitchFamily="2" charset="2"/>
                <a:buNone/>
                <a:defRPr/>
              </a:pPr>
              <a:r>
                <a:rPr lang="de-DE" b="1" dirty="0">
                  <a:solidFill>
                    <a:srgbClr val="FFFFFF"/>
                  </a:solidFill>
                  <a:latin typeface="+mn-lt"/>
                </a:rPr>
                <a:t>Certificate: </a:t>
              </a:r>
            </a:p>
            <a:p>
              <a:pPr algn="ctr">
                <a:lnSpc>
                  <a:spcPct val="120000"/>
                </a:lnSpc>
                <a:buFont typeface="Wingdings" pitchFamily="2" charset="2"/>
                <a:buNone/>
                <a:defRPr/>
              </a:pPr>
              <a:r>
                <a:rPr lang="de-DE" b="1" dirty="0">
                  <a:solidFill>
                    <a:srgbClr val="FFFFFF"/>
                  </a:solidFill>
                  <a:latin typeface="+mn-lt"/>
                </a:rPr>
                <a:t>Bronze (150)</a:t>
              </a:r>
            </a:p>
            <a:p>
              <a:pPr algn="ctr">
                <a:lnSpc>
                  <a:spcPct val="120000"/>
                </a:lnSpc>
                <a:buFont typeface="Wingdings" pitchFamily="2" charset="2"/>
                <a:buNone/>
                <a:defRPr/>
              </a:pPr>
              <a:r>
                <a:rPr lang="de-DE" b="1" dirty="0">
                  <a:solidFill>
                    <a:srgbClr val="FFFFFF"/>
                  </a:solidFill>
                  <a:latin typeface="+mn-lt"/>
                </a:rPr>
                <a:t>Silver (150 to 300)</a:t>
              </a:r>
            </a:p>
            <a:p>
              <a:pPr algn="ctr">
                <a:lnSpc>
                  <a:spcPct val="120000"/>
                </a:lnSpc>
                <a:buFont typeface="Wingdings" pitchFamily="2" charset="2"/>
                <a:buNone/>
                <a:defRPr/>
              </a:pPr>
              <a:r>
                <a:rPr lang="de-DE" b="1" dirty="0">
                  <a:solidFill>
                    <a:srgbClr val="FFFFFF"/>
                  </a:solidFill>
                  <a:latin typeface="+mn-lt"/>
                </a:rPr>
                <a:t>Gold (300+)</a:t>
              </a:r>
            </a:p>
          </p:txBody>
        </p:sp>
        <p:sp>
          <p:nvSpPr>
            <p:cNvPr id="234505" name="Oval 9"/>
            <p:cNvSpPr>
              <a:spLocks noChangeArrowheads="1"/>
            </p:cNvSpPr>
            <p:nvPr>
              <p:custDataLst>
                <p:tags r:id="rId10"/>
              </p:custDataLst>
            </p:nvPr>
          </p:nvSpPr>
          <p:spPr bwMode="auto">
            <a:xfrm>
              <a:off x="1303887" y="4166123"/>
              <a:ext cx="2121920" cy="1455239"/>
            </a:xfrm>
            <a:prstGeom prst="ellipse">
              <a:avLst/>
            </a:prstGeom>
            <a:solidFill>
              <a:schemeClr val="accent6"/>
            </a:solidFill>
            <a:ln>
              <a:noFill/>
            </a:ln>
            <a:effectLst/>
            <a:extLst/>
          </p:spPr>
          <p:txBody>
            <a:bodyPr lIns="90000" tIns="46800" rIns="90000" bIns="46800" anchor="ctr"/>
            <a:lstStyle/>
            <a:p>
              <a:pPr algn="ctr">
                <a:lnSpc>
                  <a:spcPct val="120000"/>
                </a:lnSpc>
                <a:buFont typeface="Wingdings" pitchFamily="2" charset="2"/>
                <a:buNone/>
                <a:defRPr/>
              </a:pPr>
              <a:r>
                <a:rPr lang="en-US" b="1" dirty="0">
                  <a:solidFill>
                    <a:srgbClr val="FFFFFF"/>
                  </a:solidFill>
                  <a:latin typeface="+mn-lt"/>
                </a:rPr>
                <a:t>Evidence: Professional Development Portfolio</a:t>
              </a:r>
              <a:endParaRPr lang="de-DE" b="1" dirty="0">
                <a:solidFill>
                  <a:srgbClr val="FFFFFF"/>
                </a:solidFill>
                <a:latin typeface="+mn-lt"/>
              </a:endParaRPr>
            </a:p>
          </p:txBody>
        </p:sp>
        <p:sp>
          <p:nvSpPr>
            <p:cNvPr id="47120" name="Text Box 13"/>
            <p:cNvSpPr txBox="1">
              <a:spLocks noChangeArrowheads="1"/>
            </p:cNvSpPr>
            <p:nvPr>
              <p:custDataLst>
                <p:tags r:id="rId11"/>
              </p:custDataLst>
            </p:nvPr>
          </p:nvSpPr>
          <p:spPr bwMode="gray">
            <a:xfrm>
              <a:off x="3849627" y="3559450"/>
              <a:ext cx="2044700" cy="196371"/>
            </a:xfrm>
            <a:prstGeom prst="rect">
              <a:avLst/>
            </a:prstGeom>
            <a:solidFill>
              <a:schemeClr val="hlink"/>
            </a:solidFill>
            <a:ln w="9525">
              <a:noFill/>
              <a:miter lim="800000"/>
              <a:headEnd/>
              <a:tailEnd/>
            </a:ln>
            <a:effectLst/>
          </p:spPr>
          <p:txBody>
            <a:bodyPr lIns="0" tIns="0" rIns="0" bIns="0" anchor="ctr">
              <a:spAutoFit/>
            </a:bodyPr>
            <a:lstStyle/>
            <a:p>
              <a:pPr eaLnBrk="0" hangingPunct="0"/>
              <a:r>
                <a:rPr lang="en-US" sz="1200" b="1"/>
                <a:t>...</a:t>
              </a:r>
            </a:p>
          </p:txBody>
        </p:sp>
        <p:grpSp>
          <p:nvGrpSpPr>
            <p:cNvPr id="5" name="Group 43"/>
            <p:cNvGrpSpPr>
              <a:grpSpLocks/>
            </p:cNvGrpSpPr>
            <p:nvPr>
              <p:custDataLst>
                <p:tags r:id="rId12"/>
              </p:custDataLst>
            </p:nvPr>
          </p:nvGrpSpPr>
          <p:grpSpPr bwMode="auto">
            <a:xfrm>
              <a:off x="3487679" y="2634491"/>
              <a:ext cx="2941638" cy="2295526"/>
              <a:chOff x="2024" y="1792"/>
              <a:chExt cx="1853" cy="1446"/>
            </a:xfrm>
            <a:solidFill>
              <a:schemeClr val="accent1"/>
            </a:solidFill>
          </p:grpSpPr>
          <p:sp>
            <p:nvSpPr>
              <p:cNvPr id="234535" name="AutoShape 39"/>
              <p:cNvSpPr>
                <a:spLocks noChangeArrowheads="1"/>
              </p:cNvSpPr>
              <p:nvPr/>
            </p:nvSpPr>
            <p:spPr bwMode="gray">
              <a:xfrm rot="7280705" flipV="1">
                <a:off x="3517" y="2615"/>
                <a:ext cx="200" cy="520"/>
              </a:xfrm>
              <a:prstGeom prst="downArrow">
                <a:avLst>
                  <a:gd name="adj1" fmla="val 68241"/>
                  <a:gd name="adj2" fmla="val 42816"/>
                </a:avLst>
              </a:prstGeom>
              <a:solidFill>
                <a:schemeClr val="accent4">
                  <a:lumMod val="20000"/>
                  <a:lumOff val="80000"/>
                </a:schemeClr>
              </a:solidFill>
              <a:ln w="9525">
                <a:noFill/>
                <a:miter lim="800000"/>
                <a:headEnd/>
                <a:tailEnd/>
              </a:ln>
              <a:effectLst/>
              <a:extLst>
                <a:ext uri="{AF507438-7753-43E0-B8FC-AC1667EBCBE1}">
                  <a14:hiddenEffects xmlns="" xmlns:a14="http://schemas.microsoft.com/office/drawing/2010/main">
                    <a:effectLst>
                      <a:outerShdw dist="35921" dir="2700000" algn="ctr" rotWithShape="0">
                        <a:srgbClr val="263F8F"/>
                      </a:outerShdw>
                    </a:effectLst>
                  </a14:hiddenEffects>
                </a:ext>
              </a:extLst>
            </p:spPr>
            <p:txBody>
              <a:bodyPr rot="10800000" wrap="none" lIns="72000" tIns="0" rIns="0" bIns="0" anchor="ctr"/>
              <a:lstStyle/>
              <a:p>
                <a:pPr>
                  <a:defRPr/>
                </a:pPr>
                <a:r>
                  <a:rPr lang="en-US"/>
                  <a:t>  </a:t>
                </a:r>
                <a:endParaRPr lang="de-DE"/>
              </a:p>
            </p:txBody>
          </p:sp>
          <p:sp>
            <p:nvSpPr>
              <p:cNvPr id="234514" name="AutoShape 18"/>
              <p:cNvSpPr>
                <a:spLocks noChangeArrowheads="1"/>
              </p:cNvSpPr>
              <p:nvPr/>
            </p:nvSpPr>
            <p:spPr bwMode="gray">
              <a:xfrm rot="12046" flipH="1">
                <a:off x="2777" y="2885"/>
                <a:ext cx="200" cy="291"/>
              </a:xfrm>
              <a:prstGeom prst="downArrow">
                <a:avLst>
                  <a:gd name="adj1" fmla="val 68241"/>
                  <a:gd name="adj2" fmla="val 42816"/>
                </a:avLst>
              </a:prstGeom>
              <a:solidFill>
                <a:schemeClr val="accent4">
                  <a:lumMod val="20000"/>
                  <a:lumOff val="80000"/>
                </a:schemeClr>
              </a:solidFill>
              <a:ln w="9525">
                <a:noFill/>
                <a:miter lim="800000"/>
                <a:headEnd/>
                <a:tailEnd/>
              </a:ln>
              <a:effectLst/>
              <a:extLst>
                <a:ext uri="{AF507438-7753-43E0-B8FC-AC1667EBCBE1}">
                  <a14:hiddenEffects xmlns="" xmlns:a14="http://schemas.microsoft.com/office/drawing/2010/main">
                    <a:effectLst>
                      <a:outerShdw dist="35921" dir="2700000" algn="ctr" rotWithShape="0">
                        <a:srgbClr val="263F8F"/>
                      </a:outerShdw>
                    </a:effectLst>
                  </a14:hiddenEffects>
                </a:ext>
              </a:extLst>
            </p:spPr>
            <p:txBody>
              <a:bodyPr wrap="none" lIns="72000" tIns="0" rIns="0" bIns="0" anchor="ctr"/>
              <a:lstStyle/>
              <a:p>
                <a:pPr>
                  <a:defRPr/>
                </a:pPr>
                <a:endParaRPr lang="en-GB"/>
              </a:p>
            </p:txBody>
          </p:sp>
          <p:sp>
            <p:nvSpPr>
              <p:cNvPr id="234515" name="Rectangle 19"/>
              <p:cNvSpPr>
                <a:spLocks noChangeArrowheads="1"/>
              </p:cNvSpPr>
              <p:nvPr/>
            </p:nvSpPr>
            <p:spPr bwMode="gray">
              <a:xfrm>
                <a:off x="2024" y="1792"/>
                <a:ext cx="1841" cy="1446"/>
              </a:xfrm>
              <a:prstGeom prst="rect">
                <a:avLst/>
              </a:prstGeom>
              <a:solidFill>
                <a:schemeClr val="accent4">
                  <a:lumMod val="20000"/>
                  <a:lumOff val="80000"/>
                </a:schemeClr>
              </a:solidFill>
              <a:ln w="9525">
                <a:noFill/>
                <a:miter lim="800000"/>
                <a:headEnd/>
                <a:tailEnd/>
              </a:ln>
              <a:effectLst/>
              <a:extLst>
                <a:ext uri="{AF507438-7753-43E0-B8FC-AC1667EBCBE1}">
                  <a14:hiddenEffects xmlns="" xmlns:a14="http://schemas.microsoft.com/office/drawing/2010/main">
                    <a:effectLst>
                      <a:outerShdw dist="107763" dir="2700000" algn="ctr" rotWithShape="0">
                        <a:srgbClr val="8DA1E1"/>
                      </a:outerShdw>
                    </a:effectLst>
                  </a14:hiddenEffects>
                </a:ext>
              </a:extLst>
            </p:spPr>
            <p:txBody>
              <a:bodyPr lIns="72000" tIns="72000" rIns="72000" bIns="72000"/>
              <a:lstStyle/>
              <a:p>
                <a:pPr algn="ctr" eaLnBrk="0" hangingPunct="0">
                  <a:spcBef>
                    <a:spcPts val="300"/>
                  </a:spcBef>
                  <a:buSzPct val="100000"/>
                  <a:defRPr/>
                </a:pPr>
                <a:r>
                  <a:rPr lang="en-GB" sz="2400" b="1" kern="0" dirty="0">
                    <a:ea typeface="ＭＳ Ｐゴシック" charset="0"/>
                    <a:cs typeface="Arial" pitchFamily="34" charset="0"/>
                  </a:rPr>
                  <a:t>SACE </a:t>
                </a:r>
              </a:p>
              <a:p>
                <a:pPr marL="180000" lvl="1" indent="-180000">
                  <a:spcBef>
                    <a:spcPts val="300"/>
                  </a:spcBef>
                  <a:buClr>
                    <a:srgbClr val="002060"/>
                  </a:buClr>
                  <a:buFontTx/>
                  <a:buBlip>
                    <a:blip r:embed="rId16"/>
                  </a:buBlip>
                  <a:defRPr/>
                </a:pPr>
                <a:r>
                  <a:rPr lang="en-GB" dirty="0" smtClean="0">
                    <a:solidFill>
                      <a:prstClr val="black"/>
                    </a:solidFill>
                  </a:rPr>
                  <a:t>Pre-Endorsed </a:t>
                </a:r>
                <a:r>
                  <a:rPr lang="en-GB" dirty="0">
                    <a:solidFill>
                      <a:prstClr val="black"/>
                    </a:solidFill>
                  </a:rPr>
                  <a:t>PD Activities </a:t>
                </a:r>
                <a:r>
                  <a:rPr lang="en-GB" dirty="0" smtClean="0">
                    <a:solidFill>
                      <a:prstClr val="black"/>
                    </a:solidFill>
                  </a:rPr>
                  <a:t>(From the SACE PD Point </a:t>
                </a:r>
                <a:r>
                  <a:rPr lang="en-GB" dirty="0">
                    <a:solidFill>
                      <a:prstClr val="black"/>
                    </a:solidFill>
                  </a:rPr>
                  <a:t>Schedule)</a:t>
                </a:r>
              </a:p>
              <a:p>
                <a:pPr marL="180000" lvl="1" indent="-180000">
                  <a:spcBef>
                    <a:spcPts val="300"/>
                  </a:spcBef>
                  <a:buClr>
                    <a:srgbClr val="002060"/>
                  </a:buClr>
                  <a:buFontTx/>
                  <a:buBlip>
                    <a:blip r:embed="rId16"/>
                  </a:buBlip>
                  <a:defRPr/>
                </a:pPr>
                <a:r>
                  <a:rPr lang="en-GB" dirty="0">
                    <a:solidFill>
                      <a:prstClr val="black"/>
                    </a:solidFill>
                  </a:rPr>
                  <a:t>Approval</a:t>
                </a:r>
              </a:p>
              <a:p>
                <a:pPr marL="180000" lvl="1" indent="-180000">
                  <a:spcBef>
                    <a:spcPts val="300"/>
                  </a:spcBef>
                  <a:buClr>
                    <a:srgbClr val="002060"/>
                  </a:buClr>
                  <a:buFontTx/>
                  <a:buBlip>
                    <a:blip r:embed="rId16"/>
                  </a:buBlip>
                  <a:defRPr/>
                </a:pPr>
                <a:r>
                  <a:rPr lang="en-GB" dirty="0">
                    <a:solidFill>
                      <a:prstClr val="black"/>
                    </a:solidFill>
                  </a:rPr>
                  <a:t>Endorsement</a:t>
                </a:r>
              </a:p>
              <a:p>
                <a:pPr marL="180000" lvl="1" indent="-180000">
                  <a:spcBef>
                    <a:spcPts val="300"/>
                  </a:spcBef>
                  <a:buClr>
                    <a:srgbClr val="002060"/>
                  </a:buClr>
                  <a:buFontTx/>
                  <a:buBlip>
                    <a:blip r:embed="rId16"/>
                  </a:buBlip>
                  <a:defRPr/>
                </a:pPr>
                <a:r>
                  <a:rPr lang="en-GB" dirty="0">
                    <a:solidFill>
                      <a:prstClr val="black"/>
                    </a:solidFill>
                  </a:rPr>
                  <a:t>Monitoring and evaluation </a:t>
                </a:r>
              </a:p>
              <a:p>
                <a:pPr marL="0" lvl="1" algn="ctr">
                  <a:spcBef>
                    <a:spcPts val="300"/>
                  </a:spcBef>
                  <a:buClr>
                    <a:srgbClr val="002060"/>
                  </a:buClr>
                  <a:defRPr/>
                </a:pPr>
                <a:endParaRPr lang="en-GB" sz="1000" dirty="0">
                  <a:solidFill>
                    <a:prstClr val="black"/>
                  </a:solidFill>
                </a:endParaRPr>
              </a:p>
            </p:txBody>
          </p:sp>
        </p:grpSp>
      </p:grpSp>
      <p:sp>
        <p:nvSpPr>
          <p:cNvPr id="47109" name="Text Placeholder 4"/>
          <p:cNvSpPr>
            <a:spLocks noGrp="1"/>
          </p:cNvSpPr>
          <p:nvPr>
            <p:ph type="body" sz="quarter" idx="13"/>
          </p:nvPr>
        </p:nvSpPr>
        <p:spPr>
          <a:xfrm>
            <a:off x="295275" y="1039814"/>
            <a:ext cx="8597900" cy="288925"/>
          </a:xfrm>
        </p:spPr>
        <p:txBody>
          <a:bodyPr/>
          <a:lstStyle/>
          <a:p>
            <a:pPr marL="0" indent="0" eaLnBrk="1" hangingPunct="1"/>
            <a:r>
              <a:rPr lang="en-US" sz="3200" dirty="0" smtClean="0">
                <a:solidFill>
                  <a:srgbClr val="7F7F7F"/>
                </a:solidFill>
              </a:rPr>
              <a:t>Overview of process over three year cycle</a:t>
            </a:r>
          </a:p>
        </p:txBody>
      </p:sp>
      <p:sp>
        <p:nvSpPr>
          <p:cNvPr id="2" name="Slide Number Placeholder 1"/>
          <p:cNvSpPr>
            <a:spLocks noGrp="1"/>
          </p:cNvSpPr>
          <p:nvPr>
            <p:ph type="sldNum" sz="quarter" idx="14"/>
          </p:nvPr>
        </p:nvSpPr>
        <p:spPr/>
        <p:txBody>
          <a:bodyPr/>
          <a:lstStyle/>
          <a:p>
            <a:pPr>
              <a:defRPr/>
            </a:pPr>
            <a:fld id="{78FBDE52-33B3-45A3-8426-7A2CD44531FF}" type="slidenum">
              <a:rPr lang="en-ZA" smtClean="0"/>
              <a:pPr>
                <a:defRPr/>
              </a:pPr>
              <a:t>45</a:t>
            </a:fld>
            <a:endParaRPr lang="en-ZA" dirty="0"/>
          </a:p>
        </p:txBody>
      </p:sp>
      <p:pic>
        <p:nvPicPr>
          <p:cNvPr id="47111" name="Picture 3" descr="../../../My%20Documents/Logos/SACE%20Logo%20col.jpg"/>
          <p:cNvPicPr>
            <a:picLocks noChangeAspect="1" noChangeArrowheads="1"/>
          </p:cNvPicPr>
          <p:nvPr/>
        </p:nvPicPr>
        <p:blipFill>
          <a:blip r:embed="rId17" r:link="rId18" cstate="print"/>
          <a:srcRect/>
          <a:stretch>
            <a:fillRect/>
          </a:stretch>
        </p:blipFill>
        <p:spPr bwMode="auto">
          <a:xfrm>
            <a:off x="7745413" y="152401"/>
            <a:ext cx="766763" cy="519113"/>
          </a:xfrm>
          <a:prstGeom prst="rect">
            <a:avLst/>
          </a:prstGeom>
          <a:noFill/>
          <a:ln w="6350">
            <a:solidFill>
              <a:srgbClr val="000000"/>
            </a:solidFill>
            <a:miter lim="800000"/>
            <a:headEnd/>
            <a:tailEnd/>
          </a:ln>
        </p:spPr>
      </p:pic>
    </p:spTree>
    <p:custDataLst>
      <p:tags r:id="rId2"/>
    </p:custData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708920"/>
            <a:ext cx="8229600" cy="1143000"/>
          </a:xfrm>
        </p:spPr>
        <p:txBody>
          <a:bodyPr>
            <a:normAutofit fontScale="90000"/>
          </a:bodyPr>
          <a:lstStyle/>
          <a:p>
            <a:r>
              <a:rPr lang="en-ZA" b="1" dirty="0" smtClean="0"/>
              <a:t>NATIONAL CPTD SYSTEM PILOT </a:t>
            </a:r>
            <a:br>
              <a:rPr lang="en-ZA" b="1" dirty="0" smtClean="0"/>
            </a:br>
            <a:r>
              <a:rPr lang="en-ZA" b="1" dirty="0" smtClean="0"/>
              <a:t>2010 - 2012</a:t>
            </a:r>
            <a:endParaRPr lang="en-ZA" b="1" dirty="0"/>
          </a:p>
        </p:txBody>
      </p:sp>
      <p:sp>
        <p:nvSpPr>
          <p:cNvPr id="4" name="Slide Number Placeholder 3"/>
          <p:cNvSpPr>
            <a:spLocks noGrp="1"/>
          </p:cNvSpPr>
          <p:nvPr>
            <p:ph type="sldNum" sz="quarter" idx="12"/>
          </p:nvPr>
        </p:nvSpPr>
        <p:spPr/>
        <p:txBody>
          <a:bodyPr/>
          <a:lstStyle/>
          <a:p>
            <a:pPr>
              <a:defRPr/>
            </a:pPr>
            <a:fld id="{FBC7E1DC-9239-43AE-A70A-37C94539FB3F}" type="slidenum">
              <a:rPr lang="en-ZA" smtClean="0"/>
              <a:pPr>
                <a:defRPr/>
              </a:pPr>
              <a:t>46</a:t>
            </a:fld>
            <a:endParaRPr lang="en-ZA" dirty="0"/>
          </a:p>
        </p:txBody>
      </p:sp>
      <p:pic>
        <p:nvPicPr>
          <p:cNvPr id="7" name="Picture 2"/>
          <p:cNvPicPr>
            <a:picLocks noChangeAspect="1" noChangeArrowheads="1"/>
          </p:cNvPicPr>
          <p:nvPr/>
        </p:nvPicPr>
        <p:blipFill>
          <a:blip r:embed="rId2" cstate="print"/>
          <a:srcRect/>
          <a:stretch>
            <a:fillRect/>
          </a:stretch>
        </p:blipFill>
        <p:spPr bwMode="auto">
          <a:xfrm>
            <a:off x="3491880" y="0"/>
            <a:ext cx="1872208" cy="185727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95275" y="180976"/>
            <a:ext cx="8597900" cy="558800"/>
          </a:xfrm>
        </p:spPr>
        <p:txBody>
          <a:bodyPr>
            <a:normAutofit fontScale="90000"/>
          </a:bodyPr>
          <a:lstStyle/>
          <a:p>
            <a:pPr eaLnBrk="1" hangingPunct="1"/>
            <a:r>
              <a:rPr lang="en-GB" b="1" dirty="0" smtClean="0"/>
              <a:t>National Pilot and Outcome</a:t>
            </a:r>
          </a:p>
        </p:txBody>
      </p:sp>
      <p:sp>
        <p:nvSpPr>
          <p:cNvPr id="5" name="Rechteck 5"/>
          <p:cNvSpPr/>
          <p:nvPr/>
        </p:nvSpPr>
        <p:spPr>
          <a:xfrm>
            <a:off x="323850" y="1412876"/>
            <a:ext cx="3816351" cy="536575"/>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chemeClr val="accent2"/>
              </a:buClr>
              <a:buSzPct val="130000"/>
              <a:defRPr/>
            </a:pPr>
            <a:r>
              <a:rPr lang="en-GB" sz="1600" b="1" dirty="0">
                <a:solidFill>
                  <a:schemeClr val="bg1"/>
                </a:solidFill>
              </a:rPr>
              <a:t>Aim of pilot</a:t>
            </a:r>
          </a:p>
        </p:txBody>
      </p:sp>
      <p:sp>
        <p:nvSpPr>
          <p:cNvPr id="8" name="Text Placeholder 5"/>
          <p:cNvSpPr txBox="1">
            <a:spLocks/>
          </p:cNvSpPr>
          <p:nvPr/>
        </p:nvSpPr>
        <p:spPr>
          <a:xfrm>
            <a:off x="323850" y="1982788"/>
            <a:ext cx="3888111" cy="4686572"/>
          </a:xfrm>
          <a:prstGeom prst="rect">
            <a:avLst/>
          </a:prstGeom>
          <a:solidFill>
            <a:schemeClr val="accent4">
              <a:lumMod val="20000"/>
              <a:lumOff val="80000"/>
            </a:schemeClr>
          </a:solidFill>
        </p:spPr>
        <p:txBody>
          <a:bodyPr lIns="72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algn="ctr">
              <a:defRPr/>
            </a:pPr>
            <a:r>
              <a:rPr lang="en-US" dirty="0"/>
              <a:t>To test and assess the state of readiness of the following </a:t>
            </a:r>
            <a:r>
              <a:rPr lang="en-US" dirty="0" smtClean="0"/>
              <a:t>components </a:t>
            </a:r>
            <a:r>
              <a:rPr lang="en-US" dirty="0"/>
              <a:t>for the implementation of the CPTD MS</a:t>
            </a:r>
            <a:r>
              <a:rPr lang="en-US" dirty="0" smtClean="0"/>
              <a:t>:</a:t>
            </a:r>
          </a:p>
          <a:p>
            <a:pPr algn="ctr">
              <a:defRPr/>
            </a:pPr>
            <a:endParaRPr lang="en-US" dirty="0"/>
          </a:p>
          <a:p>
            <a:pPr lvl="1" fontAlgn="auto">
              <a:spcBef>
                <a:spcPts val="300"/>
              </a:spcBef>
              <a:spcAft>
                <a:spcPts val="0"/>
              </a:spcAft>
              <a:buClr>
                <a:srgbClr val="002060"/>
              </a:buClr>
              <a:buFontTx/>
              <a:buBlip>
                <a:blip r:embed="rId4"/>
              </a:buBlip>
              <a:defRPr/>
            </a:pPr>
            <a:r>
              <a:rPr lang="en-US" dirty="0"/>
              <a:t>Advocacy and communication;</a:t>
            </a:r>
          </a:p>
          <a:p>
            <a:pPr lvl="1" fontAlgn="auto">
              <a:spcBef>
                <a:spcPts val="300"/>
              </a:spcBef>
              <a:spcAft>
                <a:spcPts val="0"/>
              </a:spcAft>
              <a:buClr>
                <a:srgbClr val="002060"/>
              </a:buClr>
              <a:buFontTx/>
              <a:buBlip>
                <a:blip r:embed="rId4"/>
              </a:buBlip>
              <a:defRPr/>
            </a:pPr>
            <a:r>
              <a:rPr lang="en-US" dirty="0"/>
              <a:t>CPTD Information System (IS</a:t>
            </a:r>
            <a:r>
              <a:rPr lang="en-US" dirty="0" smtClean="0"/>
              <a:t>);</a:t>
            </a:r>
          </a:p>
          <a:p>
            <a:pPr lvl="1" fontAlgn="auto">
              <a:spcBef>
                <a:spcPts val="300"/>
              </a:spcBef>
              <a:spcAft>
                <a:spcPts val="0"/>
              </a:spcAft>
              <a:buClr>
                <a:srgbClr val="002060"/>
              </a:buClr>
              <a:buFontTx/>
              <a:buBlip>
                <a:blip r:embed="rId4"/>
              </a:buBlip>
              <a:defRPr/>
            </a:pPr>
            <a:r>
              <a:rPr lang="en-US" dirty="0" smtClean="0"/>
              <a:t>Endorsement </a:t>
            </a:r>
            <a:r>
              <a:rPr lang="en-US" dirty="0"/>
              <a:t>Process</a:t>
            </a:r>
            <a:r>
              <a:rPr lang="en-US" dirty="0" smtClean="0"/>
              <a:t>;</a:t>
            </a:r>
            <a:endParaRPr lang="en-US" dirty="0"/>
          </a:p>
          <a:p>
            <a:pPr lvl="1" fontAlgn="auto">
              <a:spcBef>
                <a:spcPts val="300"/>
              </a:spcBef>
              <a:spcAft>
                <a:spcPts val="0"/>
              </a:spcAft>
              <a:buClr>
                <a:srgbClr val="002060"/>
              </a:buClr>
              <a:buFontTx/>
              <a:buBlip>
                <a:blip r:embed="rId4"/>
              </a:buBlip>
              <a:defRPr/>
            </a:pPr>
            <a:r>
              <a:rPr lang="en-US" dirty="0"/>
              <a:t>Provider Capacity;</a:t>
            </a:r>
          </a:p>
          <a:p>
            <a:pPr lvl="1" fontAlgn="auto">
              <a:spcBef>
                <a:spcPts val="300"/>
              </a:spcBef>
              <a:spcAft>
                <a:spcPts val="0"/>
              </a:spcAft>
              <a:buClr>
                <a:srgbClr val="002060"/>
              </a:buClr>
              <a:buFontTx/>
              <a:buBlip>
                <a:blip r:embed="rId4"/>
              </a:buBlip>
              <a:defRPr/>
            </a:pPr>
            <a:r>
              <a:rPr lang="en-US" dirty="0"/>
              <a:t>Management and administrative support and capacity; </a:t>
            </a:r>
            <a:endParaRPr lang="en-US" dirty="0" smtClean="0"/>
          </a:p>
          <a:p>
            <a:pPr lvl="1" fontAlgn="auto">
              <a:spcBef>
                <a:spcPts val="300"/>
              </a:spcBef>
              <a:spcAft>
                <a:spcPts val="0"/>
              </a:spcAft>
              <a:buClr>
                <a:srgbClr val="002060"/>
              </a:buClr>
              <a:buFontTx/>
              <a:buBlip>
                <a:blip r:embed="rId4"/>
              </a:buBlip>
              <a:defRPr/>
            </a:pPr>
            <a:r>
              <a:rPr lang="en-US" dirty="0"/>
              <a:t>Financial Investment</a:t>
            </a:r>
            <a:r>
              <a:rPr lang="en-US" dirty="0" smtClean="0"/>
              <a:t>.</a:t>
            </a:r>
          </a:p>
          <a:p>
            <a:pPr lvl="1" fontAlgn="auto">
              <a:spcBef>
                <a:spcPts val="300"/>
              </a:spcBef>
              <a:spcAft>
                <a:spcPts val="0"/>
              </a:spcAft>
              <a:buClr>
                <a:srgbClr val="002060"/>
              </a:buClr>
              <a:buNone/>
              <a:defRPr/>
            </a:pPr>
            <a:endParaRPr lang="en-US" dirty="0" smtClean="0"/>
          </a:p>
          <a:p>
            <a:pPr lvl="1" fontAlgn="auto">
              <a:spcBef>
                <a:spcPts val="300"/>
              </a:spcBef>
              <a:spcAft>
                <a:spcPts val="0"/>
              </a:spcAft>
              <a:buClr>
                <a:srgbClr val="002060"/>
              </a:buClr>
              <a:buNone/>
              <a:defRPr/>
            </a:pPr>
            <a:r>
              <a:rPr lang="en-US" sz="2000" b="1" dirty="0" smtClean="0"/>
              <a:t>Participants </a:t>
            </a:r>
          </a:p>
          <a:p>
            <a:pPr lvl="1" fontAlgn="auto">
              <a:spcBef>
                <a:spcPts val="300"/>
              </a:spcBef>
              <a:spcAft>
                <a:spcPts val="0"/>
              </a:spcAft>
              <a:buClr>
                <a:srgbClr val="002060"/>
              </a:buClr>
              <a:buNone/>
              <a:defRPr/>
            </a:pPr>
            <a:r>
              <a:rPr lang="en-US" sz="1800" b="1" dirty="0" smtClean="0"/>
              <a:t>13 Districts</a:t>
            </a:r>
          </a:p>
          <a:p>
            <a:pPr lvl="1" fontAlgn="auto">
              <a:spcBef>
                <a:spcPts val="300"/>
              </a:spcBef>
              <a:spcAft>
                <a:spcPts val="0"/>
              </a:spcAft>
              <a:buClr>
                <a:srgbClr val="002060"/>
              </a:buClr>
              <a:buNone/>
              <a:defRPr/>
            </a:pPr>
            <a:r>
              <a:rPr lang="en-US" sz="1800" b="1" dirty="0" smtClean="0"/>
              <a:t>145 Schools</a:t>
            </a:r>
          </a:p>
          <a:p>
            <a:pPr lvl="1" fontAlgn="auto">
              <a:spcBef>
                <a:spcPts val="300"/>
              </a:spcBef>
              <a:spcAft>
                <a:spcPts val="0"/>
              </a:spcAft>
              <a:buClr>
                <a:srgbClr val="002060"/>
              </a:buClr>
              <a:buNone/>
              <a:defRPr/>
            </a:pPr>
            <a:r>
              <a:rPr lang="en-US" sz="1800" b="1" dirty="0" smtClean="0"/>
              <a:t>3900 Teachers </a:t>
            </a:r>
            <a:endParaRPr lang="en-US" sz="1800" b="1" dirty="0"/>
          </a:p>
          <a:p>
            <a:pPr fontAlgn="auto">
              <a:spcBef>
                <a:spcPts val="300"/>
              </a:spcBef>
              <a:spcAft>
                <a:spcPts val="0"/>
              </a:spcAft>
              <a:defRPr/>
            </a:pPr>
            <a:endParaRPr lang="en-GB" sz="1200" dirty="0">
              <a:solidFill>
                <a:prstClr val="black"/>
              </a:solidFill>
            </a:endParaRPr>
          </a:p>
        </p:txBody>
      </p:sp>
      <p:sp>
        <p:nvSpPr>
          <p:cNvPr id="49158" name="Text Placeholder 6"/>
          <p:cNvSpPr>
            <a:spLocks noGrp="1"/>
          </p:cNvSpPr>
          <p:nvPr>
            <p:ph type="body" sz="quarter" idx="13"/>
          </p:nvPr>
        </p:nvSpPr>
        <p:spPr>
          <a:xfrm>
            <a:off x="307975" y="1039814"/>
            <a:ext cx="8597900" cy="288925"/>
          </a:xfrm>
        </p:spPr>
        <p:txBody>
          <a:bodyPr/>
          <a:lstStyle/>
          <a:p>
            <a:pPr marL="0" indent="0" eaLnBrk="1" hangingPunct="1"/>
            <a:r>
              <a:rPr lang="en-GB" sz="2800" dirty="0" smtClean="0">
                <a:solidFill>
                  <a:srgbClr val="7F7F7F"/>
                </a:solidFill>
              </a:rPr>
              <a:t>2010 - 2012</a:t>
            </a:r>
          </a:p>
        </p:txBody>
      </p:sp>
      <p:sp>
        <p:nvSpPr>
          <p:cNvPr id="16" name="Text Placeholder 5"/>
          <p:cNvSpPr txBox="1">
            <a:spLocks/>
          </p:cNvSpPr>
          <p:nvPr/>
        </p:nvSpPr>
        <p:spPr>
          <a:xfrm>
            <a:off x="4932364" y="1949450"/>
            <a:ext cx="3960117" cy="4359870"/>
          </a:xfrm>
          <a:prstGeom prst="rect">
            <a:avLst/>
          </a:prstGeom>
          <a:solidFill>
            <a:schemeClr val="accent4">
              <a:lumMod val="20000"/>
              <a:lumOff val="80000"/>
            </a:schemeClr>
          </a:solidFill>
        </p:spPr>
        <p:txBody>
          <a:bodyPr lIns="72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endParaRPr lang="en-US" sz="1400" dirty="0" smtClean="0">
              <a:solidFill>
                <a:prstClr val="black"/>
              </a:solidFill>
            </a:endParaRPr>
          </a:p>
          <a:p>
            <a:pPr fontAlgn="auto">
              <a:spcBef>
                <a:spcPts val="300"/>
              </a:spcBef>
              <a:spcAft>
                <a:spcPts val="0"/>
              </a:spcAft>
              <a:defRPr/>
            </a:pPr>
            <a:r>
              <a:rPr lang="en-US" dirty="0" smtClean="0">
                <a:solidFill>
                  <a:prstClr val="black"/>
                </a:solidFill>
              </a:rPr>
              <a:t>Changes made to system:</a:t>
            </a:r>
          </a:p>
          <a:p>
            <a:pPr fontAlgn="auto">
              <a:spcBef>
                <a:spcPts val="300"/>
              </a:spcBef>
              <a:spcAft>
                <a:spcPts val="0"/>
              </a:spcAft>
              <a:defRPr/>
            </a:pPr>
            <a:endParaRPr lang="en-US" dirty="0">
              <a:solidFill>
                <a:prstClr val="black"/>
              </a:solidFill>
            </a:endParaRPr>
          </a:p>
          <a:p>
            <a:pPr lvl="1" fontAlgn="auto">
              <a:spcBef>
                <a:spcPts val="300"/>
              </a:spcBef>
              <a:spcAft>
                <a:spcPts val="0"/>
              </a:spcAft>
              <a:buClr>
                <a:srgbClr val="002060"/>
              </a:buClr>
              <a:buFontTx/>
              <a:buBlip>
                <a:blip r:embed="rId4"/>
              </a:buBlip>
              <a:defRPr/>
            </a:pPr>
            <a:r>
              <a:rPr lang="en-US" dirty="0" smtClean="0">
                <a:solidFill>
                  <a:prstClr val="black"/>
                </a:solidFill>
              </a:rPr>
              <a:t>Minimum rule of 30 points suspended per category;</a:t>
            </a:r>
          </a:p>
          <a:p>
            <a:pPr lvl="1" fontAlgn="auto">
              <a:spcBef>
                <a:spcPts val="300"/>
              </a:spcBef>
              <a:spcAft>
                <a:spcPts val="0"/>
              </a:spcAft>
              <a:buClr>
                <a:srgbClr val="002060"/>
              </a:buClr>
              <a:buFontTx/>
              <a:buBlip>
                <a:blip r:embed="rId4"/>
              </a:buBlip>
              <a:defRPr/>
            </a:pPr>
            <a:r>
              <a:rPr lang="en-US" dirty="0" smtClean="0">
                <a:solidFill>
                  <a:prstClr val="black"/>
                </a:solidFill>
              </a:rPr>
              <a:t>No punitive measures for first phase of implementation;</a:t>
            </a:r>
          </a:p>
          <a:p>
            <a:pPr lvl="1" fontAlgn="auto">
              <a:spcBef>
                <a:spcPts val="300"/>
              </a:spcBef>
              <a:spcAft>
                <a:spcPts val="0"/>
              </a:spcAft>
              <a:buClr>
                <a:srgbClr val="002060"/>
              </a:buClr>
              <a:buFontTx/>
              <a:buBlip>
                <a:blip r:embed="rId4"/>
              </a:buBlip>
              <a:defRPr/>
            </a:pPr>
            <a:r>
              <a:rPr lang="en-GB" dirty="0"/>
              <a:t>The criteria and process for endorsement have been </a:t>
            </a:r>
            <a:r>
              <a:rPr lang="en-GB" dirty="0" smtClean="0"/>
              <a:t>simplified;</a:t>
            </a:r>
          </a:p>
          <a:p>
            <a:pPr lvl="1" fontAlgn="auto">
              <a:spcBef>
                <a:spcPts val="300"/>
              </a:spcBef>
              <a:spcAft>
                <a:spcPts val="0"/>
              </a:spcAft>
              <a:buClr>
                <a:srgbClr val="002060"/>
              </a:buClr>
              <a:buFontTx/>
              <a:buBlip>
                <a:blip r:embed="rId4"/>
              </a:buBlip>
              <a:defRPr/>
            </a:pPr>
            <a:r>
              <a:rPr lang="en-GB" dirty="0"/>
              <a:t>The conceptualisation of type 1 and 2 activities has been modified</a:t>
            </a:r>
            <a:r>
              <a:rPr lang="en-GB" dirty="0" smtClean="0"/>
              <a:t>.</a:t>
            </a:r>
          </a:p>
          <a:p>
            <a:pPr lvl="1" fontAlgn="auto">
              <a:spcBef>
                <a:spcPts val="300"/>
              </a:spcBef>
              <a:spcAft>
                <a:spcPts val="0"/>
              </a:spcAft>
              <a:buClr>
                <a:srgbClr val="002060"/>
              </a:buClr>
              <a:buFontTx/>
              <a:buBlip>
                <a:blip r:embed="rId4"/>
              </a:buBlip>
              <a:defRPr/>
            </a:pPr>
            <a:r>
              <a:rPr lang="en-GB" dirty="0" smtClean="0"/>
              <a:t>CPTD Status report on SACE’s website</a:t>
            </a:r>
            <a:endParaRPr lang="en-GB" dirty="0"/>
          </a:p>
          <a:p>
            <a:pPr fontAlgn="auto">
              <a:spcBef>
                <a:spcPts val="300"/>
              </a:spcBef>
              <a:spcAft>
                <a:spcPts val="0"/>
              </a:spcAft>
              <a:defRPr/>
            </a:pPr>
            <a:endParaRPr lang="en-GB" sz="1400" dirty="0">
              <a:solidFill>
                <a:prstClr val="black"/>
              </a:solidFill>
            </a:endParaRPr>
          </a:p>
        </p:txBody>
      </p:sp>
      <p:sp>
        <p:nvSpPr>
          <p:cNvPr id="3" name="Slide Number Placeholder 2"/>
          <p:cNvSpPr>
            <a:spLocks noGrp="1"/>
          </p:cNvSpPr>
          <p:nvPr>
            <p:ph type="sldNum" sz="quarter" idx="14"/>
          </p:nvPr>
        </p:nvSpPr>
        <p:spPr/>
        <p:txBody>
          <a:bodyPr/>
          <a:lstStyle/>
          <a:p>
            <a:pPr>
              <a:defRPr/>
            </a:pPr>
            <a:r>
              <a:rPr lang="en-US" sz="800" dirty="0" smtClean="0"/>
              <a:t>14</a:t>
            </a:r>
            <a:endParaRPr lang="en-ZA" sz="800" dirty="0"/>
          </a:p>
        </p:txBody>
      </p:sp>
      <p:pic>
        <p:nvPicPr>
          <p:cNvPr id="49161" name="Picture 3" descr="../../../My%20Documents/Logos/SACE%20Logo%20col.jpg"/>
          <p:cNvPicPr>
            <a:picLocks noChangeAspect="1" noChangeArrowheads="1"/>
          </p:cNvPicPr>
          <p:nvPr/>
        </p:nvPicPr>
        <p:blipFill>
          <a:blip r:embed="rId5" r:link="rId6" cstate="print"/>
          <a:srcRect/>
          <a:stretch>
            <a:fillRect/>
          </a:stretch>
        </p:blipFill>
        <p:spPr bwMode="auto">
          <a:xfrm>
            <a:off x="8004175" y="152400"/>
            <a:ext cx="901700" cy="609600"/>
          </a:xfrm>
          <a:prstGeom prst="rect">
            <a:avLst/>
          </a:prstGeom>
          <a:noFill/>
          <a:ln w="6350">
            <a:solidFill>
              <a:srgbClr val="000000"/>
            </a:solidFill>
            <a:miter lim="800000"/>
            <a:headEnd/>
            <a:tailEnd/>
          </a:ln>
        </p:spPr>
      </p:pic>
      <p:sp>
        <p:nvSpPr>
          <p:cNvPr id="13" name="Rechteck 5"/>
          <p:cNvSpPr/>
          <p:nvPr/>
        </p:nvSpPr>
        <p:spPr>
          <a:xfrm>
            <a:off x="4932363" y="1446214"/>
            <a:ext cx="3973512" cy="536575"/>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chemeClr val="accent2"/>
              </a:buClr>
              <a:buSzPct val="130000"/>
              <a:defRPr/>
            </a:pPr>
            <a:r>
              <a:rPr lang="en-US" sz="1600" b="1" dirty="0">
                <a:solidFill>
                  <a:schemeClr val="bg1"/>
                </a:solidFill>
              </a:rPr>
              <a:t>Outcome</a:t>
            </a:r>
            <a:endParaRPr lang="en-GB" sz="1600" b="1" dirty="0">
              <a:solidFill>
                <a:schemeClr val="bg1"/>
              </a:solidFill>
            </a:endParaRPr>
          </a:p>
        </p:txBody>
      </p:sp>
      <p:sp>
        <p:nvSpPr>
          <p:cNvPr id="14" name="AutoShape 6"/>
          <p:cNvSpPr>
            <a:spLocks noChangeArrowheads="1"/>
          </p:cNvSpPr>
          <p:nvPr>
            <p:custDataLst>
              <p:tags r:id="rId2"/>
            </p:custDataLst>
          </p:nvPr>
        </p:nvSpPr>
        <p:spPr bwMode="auto">
          <a:xfrm rot="5400000">
            <a:off x="2232026" y="3465513"/>
            <a:ext cx="4679950" cy="574675"/>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schemeClr val="bg1"/>
              </a:solidFill>
              <a:latin typeface="Arial" charset="0"/>
            </a:endParaRP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420888"/>
            <a:ext cx="8229600" cy="1728192"/>
          </a:xfrm>
        </p:spPr>
        <p:txBody>
          <a:bodyPr>
            <a:normAutofit/>
          </a:bodyPr>
          <a:lstStyle/>
          <a:p>
            <a:r>
              <a:rPr lang="en-ZA" b="1" dirty="0" smtClean="0"/>
              <a:t>Implementation and Way-Forward</a:t>
            </a:r>
            <a:endParaRPr lang="en-ZA" b="1" dirty="0"/>
          </a:p>
        </p:txBody>
      </p:sp>
      <p:sp>
        <p:nvSpPr>
          <p:cNvPr id="4" name="Slide Number Placeholder 3"/>
          <p:cNvSpPr>
            <a:spLocks noGrp="1"/>
          </p:cNvSpPr>
          <p:nvPr>
            <p:ph type="sldNum" sz="quarter" idx="12"/>
          </p:nvPr>
        </p:nvSpPr>
        <p:spPr/>
        <p:txBody>
          <a:bodyPr/>
          <a:lstStyle/>
          <a:p>
            <a:pPr>
              <a:defRPr/>
            </a:pPr>
            <a:fld id="{FBC7E1DC-9239-43AE-A70A-37C94539FB3F}" type="slidenum">
              <a:rPr lang="en-ZA" smtClean="0"/>
              <a:pPr>
                <a:defRPr/>
              </a:pPr>
              <a:t>48</a:t>
            </a:fld>
            <a:endParaRPr lang="en-ZA" dirty="0"/>
          </a:p>
        </p:txBody>
      </p:sp>
      <p:pic>
        <p:nvPicPr>
          <p:cNvPr id="7" name="Picture 2"/>
          <p:cNvPicPr>
            <a:picLocks noChangeAspect="1" noChangeArrowheads="1"/>
          </p:cNvPicPr>
          <p:nvPr/>
        </p:nvPicPr>
        <p:blipFill>
          <a:blip r:embed="rId2" cstate="print"/>
          <a:srcRect/>
          <a:stretch>
            <a:fillRect/>
          </a:stretch>
        </p:blipFill>
        <p:spPr bwMode="auto">
          <a:xfrm>
            <a:off x="3491880" y="0"/>
            <a:ext cx="1872208" cy="185727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229600" cy="1143000"/>
          </a:xfrm>
        </p:spPr>
        <p:txBody>
          <a:bodyPr/>
          <a:lstStyle/>
          <a:p>
            <a:r>
              <a:rPr lang="en-ZA" b="1" dirty="0" smtClean="0"/>
              <a:t>3 COHORTS AT A GLANCE</a:t>
            </a:r>
            <a:endParaRPr lang="en-ZA" b="1" dirty="0"/>
          </a:p>
        </p:txBody>
      </p:sp>
      <p:graphicFrame>
        <p:nvGraphicFramePr>
          <p:cNvPr id="5" name="Content Placeholder 4"/>
          <p:cNvGraphicFramePr>
            <a:graphicFrameLocks noGrp="1"/>
          </p:cNvGraphicFramePr>
          <p:nvPr>
            <p:ph idx="1"/>
            <p:extLst/>
          </p:nvPr>
        </p:nvGraphicFramePr>
        <p:xfrm>
          <a:off x="0" y="692696"/>
          <a:ext cx="889248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0353D390-506B-4502-A2D3-DCED954D90F6}" type="slidenum">
              <a:rPr lang="en-ZA" smtClean="0"/>
              <a:pPr/>
              <a:t>49</a:t>
            </a:fld>
            <a:endParaRPr lang="en-ZA" dirty="0"/>
          </a:p>
        </p:txBody>
      </p:sp>
    </p:spTree>
    <p:extLst>
      <p:ext uri="{BB962C8B-B14F-4D97-AF65-F5344CB8AC3E}">
        <p14:creationId xmlns="" xmlns:p14="http://schemas.microsoft.com/office/powerpoint/2010/main" val="297986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68560" y="188641"/>
            <a:ext cx="8893175" cy="558800"/>
          </a:xfrm>
        </p:spPr>
        <p:txBody>
          <a:bodyPr>
            <a:normAutofit fontScale="90000"/>
          </a:bodyPr>
          <a:lstStyle/>
          <a:p>
            <a:r>
              <a:rPr lang="en-ZA" b="1" dirty="0" smtClean="0"/>
              <a:t>NATIONAL LEGISLATION AND POLICY</a:t>
            </a:r>
            <a:endParaRPr lang="en-GB" dirty="0" smtClean="0"/>
          </a:p>
        </p:txBody>
      </p:sp>
      <p:sp>
        <p:nvSpPr>
          <p:cNvPr id="8" name="Text Placeholder 5"/>
          <p:cNvSpPr txBox="1">
            <a:spLocks/>
          </p:cNvSpPr>
          <p:nvPr/>
        </p:nvSpPr>
        <p:spPr>
          <a:xfrm>
            <a:off x="2555876" y="1052737"/>
            <a:ext cx="6336605" cy="1582515"/>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Ministerial Committee on Teacher Education (MCTE) </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smtClean="0">
                <a:solidFill>
                  <a:prstClr val="black"/>
                </a:solidFill>
              </a:rPr>
              <a:t>Investigate and develop a teacher education and development framework for the country.</a:t>
            </a:r>
            <a:endParaRPr lang="en-US" sz="1800" dirty="0">
              <a:solidFill>
                <a:prstClr val="black"/>
              </a:solidFill>
            </a:endParaRPr>
          </a:p>
          <a:p>
            <a:pPr lvl="2" fontAlgn="auto">
              <a:spcBef>
                <a:spcPts val="300"/>
              </a:spcBef>
              <a:spcAft>
                <a:spcPts val="0"/>
              </a:spcAft>
              <a:buClr>
                <a:srgbClr val="998F86"/>
              </a:buClr>
              <a:buFont typeface="Arial" pitchFamily="34" charset="0"/>
              <a:buChar char="•"/>
              <a:defRPr/>
            </a:pPr>
            <a:r>
              <a:rPr lang="en-US" sz="1800" dirty="0" smtClean="0">
                <a:solidFill>
                  <a:prstClr val="black"/>
                </a:solidFill>
              </a:rPr>
              <a:t>National Policy Framework for Teacher Education (NFTE) </a:t>
            </a:r>
            <a:endParaRPr lang="en-US" sz="1800" dirty="0">
              <a:solidFill>
                <a:prstClr val="black"/>
              </a:solidFill>
            </a:endParaRPr>
          </a:p>
        </p:txBody>
      </p:sp>
      <p:sp>
        <p:nvSpPr>
          <p:cNvPr id="30" name="Rechteck 5"/>
          <p:cNvSpPr>
            <a:spLocks/>
          </p:cNvSpPr>
          <p:nvPr/>
        </p:nvSpPr>
        <p:spPr>
          <a:xfrm>
            <a:off x="282577" y="1520826"/>
            <a:ext cx="2068513" cy="1006475"/>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2003 -2004 </a:t>
            </a:r>
          </a:p>
        </p:txBody>
      </p:sp>
      <p:sp>
        <p:nvSpPr>
          <p:cNvPr id="28" name="Text Placeholder 5"/>
          <p:cNvSpPr txBox="1">
            <a:spLocks/>
          </p:cNvSpPr>
          <p:nvPr/>
        </p:nvSpPr>
        <p:spPr>
          <a:xfrm>
            <a:off x="2566989" y="2708921"/>
            <a:ext cx="6325492" cy="2002780"/>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National Policy Framework on Teacher Education and Development </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err="1" smtClean="0">
                <a:solidFill>
                  <a:prstClr val="black"/>
                </a:solidFill>
              </a:rPr>
              <a:t>Gazetted</a:t>
            </a:r>
            <a:r>
              <a:rPr lang="en-US" sz="1800" dirty="0" smtClean="0">
                <a:solidFill>
                  <a:prstClr val="black"/>
                </a:solidFill>
              </a:rPr>
              <a:t> in April 2007</a:t>
            </a:r>
            <a:endParaRPr lang="en-US" sz="1800" dirty="0">
              <a:solidFill>
                <a:prstClr val="black"/>
              </a:solidFill>
            </a:endParaRPr>
          </a:p>
          <a:p>
            <a:pPr lvl="2" fontAlgn="auto">
              <a:spcBef>
                <a:spcPts val="300"/>
              </a:spcBef>
              <a:spcAft>
                <a:spcPts val="0"/>
              </a:spcAft>
              <a:buClr>
                <a:srgbClr val="998F86"/>
              </a:buClr>
              <a:buFont typeface="Arial" pitchFamily="34" charset="0"/>
              <a:buChar char="•"/>
              <a:defRPr/>
            </a:pPr>
            <a:r>
              <a:rPr lang="en-US" sz="1800" dirty="0" smtClean="0">
                <a:solidFill>
                  <a:prstClr val="black"/>
                </a:solidFill>
              </a:rPr>
              <a:t>Policy for Initial Professional Education (IPET)</a:t>
            </a:r>
          </a:p>
          <a:p>
            <a:pPr lvl="2" fontAlgn="auto">
              <a:spcBef>
                <a:spcPts val="300"/>
              </a:spcBef>
              <a:spcAft>
                <a:spcPts val="0"/>
              </a:spcAft>
              <a:buClr>
                <a:srgbClr val="998F86"/>
              </a:buClr>
              <a:buFont typeface="Arial" pitchFamily="34" charset="0"/>
              <a:buChar char="•"/>
              <a:defRPr/>
            </a:pPr>
            <a:r>
              <a:rPr lang="en-US" sz="1800" dirty="0" smtClean="0">
                <a:solidFill>
                  <a:prstClr val="black"/>
                </a:solidFill>
              </a:rPr>
              <a:t>Continuing Professional Teacher Development (CPTD) systems </a:t>
            </a:r>
            <a:endParaRPr lang="en-US" sz="1800" dirty="0">
              <a:solidFill>
                <a:prstClr val="black"/>
              </a:solidFill>
            </a:endParaRPr>
          </a:p>
        </p:txBody>
      </p:sp>
      <p:sp>
        <p:nvSpPr>
          <p:cNvPr id="29" name="Rechteck 5"/>
          <p:cNvSpPr>
            <a:spLocks/>
          </p:cNvSpPr>
          <p:nvPr/>
        </p:nvSpPr>
        <p:spPr>
          <a:xfrm>
            <a:off x="268288" y="3349626"/>
            <a:ext cx="2082800" cy="996950"/>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April 2007 </a:t>
            </a:r>
          </a:p>
        </p:txBody>
      </p:sp>
      <p:sp>
        <p:nvSpPr>
          <p:cNvPr id="33" name="Text Placeholder 5"/>
          <p:cNvSpPr txBox="1">
            <a:spLocks/>
          </p:cNvSpPr>
          <p:nvPr/>
        </p:nvSpPr>
        <p:spPr>
          <a:xfrm>
            <a:off x="2555776" y="4926014"/>
            <a:ext cx="6348512" cy="1311299"/>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Conceptualization of design and development of ICT system </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smtClean="0">
                <a:solidFill>
                  <a:prstClr val="black"/>
                </a:solidFill>
              </a:rPr>
              <a:t>DoE/ SACE Task Team</a:t>
            </a:r>
          </a:p>
          <a:p>
            <a:pPr lvl="1" fontAlgn="auto">
              <a:spcBef>
                <a:spcPts val="300"/>
              </a:spcBef>
              <a:spcAft>
                <a:spcPts val="0"/>
              </a:spcAft>
              <a:buClr>
                <a:srgbClr val="002060"/>
              </a:buClr>
              <a:buFontTx/>
              <a:buBlip>
                <a:blip r:embed="rId7"/>
              </a:buBlip>
              <a:defRPr/>
            </a:pPr>
            <a:r>
              <a:rPr lang="en-US" sz="1800" dirty="0" smtClean="0">
                <a:solidFill>
                  <a:prstClr val="black"/>
                </a:solidFill>
              </a:rPr>
              <a:t>Reference Group for provincial representation</a:t>
            </a:r>
            <a:endParaRPr lang="en-US" sz="1800" dirty="0">
              <a:solidFill>
                <a:prstClr val="black"/>
              </a:solidFill>
            </a:endParaRPr>
          </a:p>
        </p:txBody>
      </p:sp>
      <p:sp>
        <p:nvSpPr>
          <p:cNvPr id="34" name="Rechteck 5"/>
          <p:cNvSpPr>
            <a:spLocks/>
          </p:cNvSpPr>
          <p:nvPr/>
        </p:nvSpPr>
        <p:spPr>
          <a:xfrm>
            <a:off x="307975" y="5075239"/>
            <a:ext cx="2082800" cy="865187"/>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2007</a:t>
            </a:r>
          </a:p>
        </p:txBody>
      </p:sp>
      <p:sp>
        <p:nvSpPr>
          <p:cNvPr id="37" name="AutoShape 6"/>
          <p:cNvSpPr>
            <a:spLocks noChangeArrowheads="1"/>
          </p:cNvSpPr>
          <p:nvPr>
            <p:custDataLst>
              <p:tags r:id="rId2"/>
            </p:custDataLst>
          </p:nvPr>
        </p:nvSpPr>
        <p:spPr bwMode="auto">
          <a:xfrm rot="5400000">
            <a:off x="2120901" y="1809751"/>
            <a:ext cx="936625" cy="428625"/>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38" name="AutoShape 6"/>
          <p:cNvSpPr>
            <a:spLocks noChangeArrowheads="1"/>
          </p:cNvSpPr>
          <p:nvPr>
            <p:custDataLst>
              <p:tags r:id="rId3"/>
            </p:custDataLst>
          </p:nvPr>
        </p:nvSpPr>
        <p:spPr bwMode="auto">
          <a:xfrm rot="5400000">
            <a:off x="2081213" y="3603626"/>
            <a:ext cx="1057275" cy="428625"/>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40" name="AutoShape 6"/>
          <p:cNvSpPr>
            <a:spLocks noChangeArrowheads="1"/>
          </p:cNvSpPr>
          <p:nvPr>
            <p:custDataLst>
              <p:tags r:id="rId4"/>
            </p:custDataLst>
          </p:nvPr>
        </p:nvSpPr>
        <p:spPr bwMode="auto">
          <a:xfrm rot="5400000">
            <a:off x="2201070" y="5368132"/>
            <a:ext cx="808037" cy="336551"/>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29709"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59F053B5-3053-43A3-98D3-E0F8B45A8B95}" type="slidenum">
              <a:rPr lang="en-ZA" smtClean="0">
                <a:solidFill>
                  <a:srgbClr val="003399"/>
                </a:solidFill>
              </a:rPr>
              <a:pPr fontAlgn="base">
                <a:spcBef>
                  <a:spcPct val="0"/>
                </a:spcBef>
                <a:spcAft>
                  <a:spcPct val="0"/>
                </a:spcAft>
                <a:defRPr/>
              </a:pPr>
              <a:t>5</a:t>
            </a:fld>
            <a:endParaRPr lang="en-ZA" dirty="0" smtClean="0">
              <a:solidFill>
                <a:srgbClr val="003399"/>
              </a:solidFill>
            </a:endParaRPr>
          </a:p>
        </p:txBody>
      </p:sp>
      <p:pic>
        <p:nvPicPr>
          <p:cNvPr id="3" name="Picture 3" descr="../../../My%20Documents/Logos/SACE%20Logo%20col.jpg"/>
          <p:cNvPicPr>
            <a:picLocks noChangeAspect="1" noChangeArrowheads="1"/>
          </p:cNvPicPr>
          <p:nvPr/>
        </p:nvPicPr>
        <p:blipFill>
          <a:blip r:embed="rId8" r:link="rId9" cstate="print"/>
          <a:srcRect/>
          <a:stretch>
            <a:fillRect/>
          </a:stretch>
        </p:blipFill>
        <p:spPr bwMode="auto">
          <a:xfrm>
            <a:off x="7997826" y="90489"/>
            <a:ext cx="906463" cy="612775"/>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08520" y="188641"/>
            <a:ext cx="9252520" cy="558800"/>
          </a:xfrm>
        </p:spPr>
        <p:txBody>
          <a:bodyPr>
            <a:noAutofit/>
          </a:bodyPr>
          <a:lstStyle/>
          <a:p>
            <a:r>
              <a:rPr lang="en-ZA" sz="3600" dirty="0" smtClean="0"/>
              <a:t/>
            </a:r>
            <a:br>
              <a:rPr lang="en-ZA" sz="3600" dirty="0" smtClean="0"/>
            </a:br>
            <a:r>
              <a:rPr lang="en-ZA" sz="3600" b="1" dirty="0" smtClean="0"/>
              <a:t> </a:t>
            </a:r>
            <a:r>
              <a:rPr lang="en-ZA" sz="3200" b="1" dirty="0" smtClean="0"/>
              <a:t>THIRD COHORT ORIENTATION SIGN-UP </a:t>
            </a:r>
            <a:r>
              <a:rPr lang="en-ZA" sz="3600" dirty="0" smtClean="0"/>
              <a:t/>
            </a:r>
            <a:br>
              <a:rPr lang="en-ZA" sz="3600" dirty="0" smtClean="0"/>
            </a:br>
            <a:endParaRPr lang="en-GB" sz="3600" dirty="0" smtClean="0"/>
          </a:p>
        </p:txBody>
      </p:sp>
      <p:sp>
        <p:nvSpPr>
          <p:cNvPr id="8" name="Text Placeholder 5"/>
          <p:cNvSpPr txBox="1">
            <a:spLocks/>
          </p:cNvSpPr>
          <p:nvPr/>
        </p:nvSpPr>
        <p:spPr>
          <a:xfrm>
            <a:off x="2555776" y="1844824"/>
            <a:ext cx="6336704" cy="2808312"/>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lvl="1" fontAlgn="auto">
              <a:spcBef>
                <a:spcPts val="300"/>
              </a:spcBef>
              <a:spcAft>
                <a:spcPts val="0"/>
              </a:spcAft>
              <a:buClr>
                <a:srgbClr val="002060"/>
              </a:buClr>
              <a:buFontTx/>
              <a:buBlip>
                <a:blip r:embed="rId6"/>
              </a:buBlip>
              <a:defRPr/>
            </a:pPr>
            <a:endParaRPr lang="en-US" sz="2000" dirty="0" smtClean="0">
              <a:solidFill>
                <a:prstClr val="black"/>
              </a:solidFill>
              <a:latin typeface="+mj-lt"/>
            </a:endParaRPr>
          </a:p>
          <a:p>
            <a:pPr lvl="1" fontAlgn="auto">
              <a:spcBef>
                <a:spcPts val="300"/>
              </a:spcBef>
              <a:spcAft>
                <a:spcPts val="0"/>
              </a:spcAft>
              <a:buClr>
                <a:srgbClr val="002060"/>
              </a:buClr>
              <a:buFontTx/>
              <a:buBlip>
                <a:blip r:embed="rId7"/>
              </a:buBlip>
              <a:defRPr/>
            </a:pPr>
            <a:r>
              <a:rPr lang="en-US" sz="2000" dirty="0" smtClean="0">
                <a:solidFill>
                  <a:prstClr val="black"/>
                </a:solidFill>
                <a:latin typeface="+mj-lt"/>
              </a:rPr>
              <a:t>110 000 Secondary and Combined School Teachers from  approximately 8000 schools</a:t>
            </a:r>
          </a:p>
          <a:p>
            <a:pPr lvl="1" fontAlgn="auto">
              <a:spcBef>
                <a:spcPts val="300"/>
              </a:spcBef>
              <a:spcAft>
                <a:spcPts val="0"/>
              </a:spcAft>
              <a:buClr>
                <a:srgbClr val="002060"/>
              </a:buClr>
              <a:buFontTx/>
              <a:buBlip>
                <a:blip r:embed="rId8"/>
              </a:buBlip>
              <a:defRPr/>
            </a:pPr>
            <a:r>
              <a:rPr lang="en-US" sz="2000" dirty="0" smtClean="0">
                <a:solidFill>
                  <a:prstClr val="black"/>
                </a:solidFill>
                <a:latin typeface="+mj-lt"/>
              </a:rPr>
              <a:t>Approximately 7000 Final Year Student Teachers studying BED and PGCE (face-to-face, distance, </a:t>
            </a:r>
            <a:r>
              <a:rPr lang="en-US" sz="2000" dirty="0" err="1" smtClean="0">
                <a:solidFill>
                  <a:prstClr val="black"/>
                </a:solidFill>
                <a:latin typeface="+mj-lt"/>
              </a:rPr>
              <a:t>learnership</a:t>
            </a:r>
            <a:r>
              <a:rPr lang="en-US" sz="2000" dirty="0" smtClean="0">
                <a:solidFill>
                  <a:prstClr val="black"/>
                </a:solidFill>
                <a:latin typeface="+mj-lt"/>
              </a:rPr>
              <a:t>) </a:t>
            </a:r>
          </a:p>
          <a:p>
            <a:pPr lvl="1" fontAlgn="auto">
              <a:spcBef>
                <a:spcPts val="300"/>
              </a:spcBef>
              <a:spcAft>
                <a:spcPts val="0"/>
              </a:spcAft>
              <a:buClr>
                <a:srgbClr val="002060"/>
              </a:buClr>
              <a:buFontTx/>
              <a:buBlip>
                <a:blip r:embed="rId9"/>
              </a:buBlip>
              <a:defRPr/>
            </a:pPr>
            <a:r>
              <a:rPr lang="en-US" sz="2000" dirty="0" smtClean="0">
                <a:solidFill>
                  <a:prstClr val="black"/>
                </a:solidFill>
                <a:latin typeface="+mj-lt"/>
              </a:rPr>
              <a:t> First Three Year Cycle (</a:t>
            </a:r>
            <a:r>
              <a:rPr lang="en-US" sz="2000" b="1" dirty="0" smtClean="0">
                <a:solidFill>
                  <a:prstClr val="black"/>
                </a:solidFill>
                <a:latin typeface="+mj-lt"/>
              </a:rPr>
              <a:t>2016 – 2018</a:t>
            </a:r>
            <a:r>
              <a:rPr lang="en-US" sz="2000" dirty="0" smtClean="0">
                <a:solidFill>
                  <a:prstClr val="black"/>
                </a:solidFill>
                <a:latin typeface="+mj-lt"/>
              </a:rPr>
              <a:t>) </a:t>
            </a:r>
          </a:p>
          <a:p>
            <a:pPr lvl="1" fontAlgn="auto">
              <a:spcBef>
                <a:spcPts val="300"/>
              </a:spcBef>
              <a:spcAft>
                <a:spcPts val="0"/>
              </a:spcAft>
              <a:buClr>
                <a:srgbClr val="002060"/>
              </a:buClr>
              <a:buFontTx/>
              <a:buBlip>
                <a:blip r:embed="rId10"/>
              </a:buBlip>
              <a:defRPr/>
            </a:pPr>
            <a:endParaRPr lang="en-US" sz="2000" i="1" dirty="0" smtClean="0">
              <a:solidFill>
                <a:prstClr val="black"/>
              </a:solidFill>
            </a:endParaRPr>
          </a:p>
          <a:p>
            <a:pPr lvl="1" fontAlgn="auto">
              <a:spcBef>
                <a:spcPts val="300"/>
              </a:spcBef>
              <a:spcAft>
                <a:spcPts val="0"/>
              </a:spcAft>
              <a:buClr>
                <a:srgbClr val="002060"/>
              </a:buClr>
              <a:buFontTx/>
              <a:buBlip>
                <a:blip r:embed="rId11"/>
              </a:buBlip>
              <a:defRPr/>
            </a:pPr>
            <a:endParaRPr lang="en-US" sz="2000" i="1" dirty="0">
              <a:solidFill>
                <a:prstClr val="black"/>
              </a:solidFill>
            </a:endParaRPr>
          </a:p>
        </p:txBody>
      </p:sp>
      <p:sp>
        <p:nvSpPr>
          <p:cNvPr id="29" name="Rechteck 5"/>
          <p:cNvSpPr>
            <a:spLocks/>
          </p:cNvSpPr>
          <p:nvPr/>
        </p:nvSpPr>
        <p:spPr>
          <a:xfrm>
            <a:off x="251520" y="2636912"/>
            <a:ext cx="2088232" cy="1152128"/>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smtClean="0">
                <a:solidFill>
                  <a:prstClr val="white"/>
                </a:solidFill>
              </a:rPr>
              <a:t>January – December 2015</a:t>
            </a:r>
            <a:endParaRPr lang="en-GB" sz="2000" b="1" dirty="0">
              <a:solidFill>
                <a:prstClr val="white"/>
              </a:solidFill>
            </a:endParaRPr>
          </a:p>
        </p:txBody>
      </p:sp>
      <p:sp>
        <p:nvSpPr>
          <p:cNvPr id="33" name="Text Placeholder 5"/>
          <p:cNvSpPr txBox="1">
            <a:spLocks/>
          </p:cNvSpPr>
          <p:nvPr/>
        </p:nvSpPr>
        <p:spPr>
          <a:xfrm>
            <a:off x="2555776" y="4769768"/>
            <a:ext cx="6348512" cy="2088232"/>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lvl="1" fontAlgn="auto">
              <a:spcBef>
                <a:spcPts val="300"/>
              </a:spcBef>
              <a:spcAft>
                <a:spcPts val="0"/>
              </a:spcAft>
              <a:buClr>
                <a:srgbClr val="002060"/>
              </a:buClr>
              <a:buFontTx/>
              <a:buBlip>
                <a:blip r:embed="rId12"/>
              </a:buBlip>
              <a:defRPr/>
            </a:pPr>
            <a:r>
              <a:rPr lang="en-US" sz="2000" dirty="0" smtClean="0">
                <a:solidFill>
                  <a:prstClr val="black"/>
                </a:solidFill>
              </a:rPr>
              <a:t>Primary School Teachers</a:t>
            </a:r>
          </a:p>
          <a:p>
            <a:pPr lvl="1" fontAlgn="auto">
              <a:spcBef>
                <a:spcPts val="300"/>
              </a:spcBef>
              <a:spcAft>
                <a:spcPts val="0"/>
              </a:spcAft>
              <a:buClr>
                <a:srgbClr val="002060"/>
              </a:buClr>
              <a:buFontTx/>
              <a:buBlip>
                <a:blip r:embed="rId13"/>
              </a:buBlip>
              <a:defRPr/>
            </a:pPr>
            <a:r>
              <a:rPr lang="en-US" sz="2000" dirty="0" smtClean="0">
                <a:solidFill>
                  <a:prstClr val="black"/>
                </a:solidFill>
              </a:rPr>
              <a:t>Special Education Needs School Teachers</a:t>
            </a:r>
          </a:p>
          <a:p>
            <a:pPr lvl="1" fontAlgn="auto">
              <a:spcBef>
                <a:spcPts val="300"/>
              </a:spcBef>
              <a:spcAft>
                <a:spcPts val="0"/>
              </a:spcAft>
              <a:buClr>
                <a:srgbClr val="002060"/>
              </a:buClr>
              <a:buFontTx/>
              <a:buBlip>
                <a:blip r:embed="rId14"/>
              </a:buBlip>
              <a:defRPr/>
            </a:pPr>
            <a:r>
              <a:rPr lang="en-US" sz="2000" dirty="0" smtClean="0">
                <a:solidFill>
                  <a:prstClr val="black"/>
                </a:solidFill>
              </a:rPr>
              <a:t>Final Year Student Teachers</a:t>
            </a:r>
          </a:p>
          <a:p>
            <a:pPr lvl="1" fontAlgn="auto">
              <a:spcBef>
                <a:spcPts val="300"/>
              </a:spcBef>
              <a:spcAft>
                <a:spcPts val="0"/>
              </a:spcAft>
              <a:buClr>
                <a:srgbClr val="002060"/>
              </a:buClr>
              <a:buFontTx/>
              <a:buBlip>
                <a:blip r:embed="rId15"/>
              </a:buBlip>
              <a:defRPr/>
            </a:pPr>
            <a:r>
              <a:rPr lang="en-US" sz="2000" dirty="0" smtClean="0">
                <a:solidFill>
                  <a:prstClr val="black"/>
                </a:solidFill>
              </a:rPr>
              <a:t>Therapists and Psychologists employed as educators in terms of the EEA of 1998  </a:t>
            </a:r>
          </a:p>
          <a:p>
            <a:pPr lvl="1" fontAlgn="auto">
              <a:spcBef>
                <a:spcPts val="300"/>
              </a:spcBef>
              <a:spcAft>
                <a:spcPts val="0"/>
              </a:spcAft>
              <a:buClr>
                <a:srgbClr val="002060"/>
              </a:buClr>
              <a:buFontTx/>
              <a:buBlip>
                <a:blip r:embed="rId16"/>
              </a:buBlip>
              <a:defRPr/>
            </a:pPr>
            <a:r>
              <a:rPr lang="en-US" sz="2000" dirty="0" smtClean="0">
                <a:solidFill>
                  <a:prstClr val="black"/>
                </a:solidFill>
              </a:rPr>
              <a:t>Three Year Cycle (</a:t>
            </a:r>
            <a:r>
              <a:rPr lang="en-US" sz="2000" b="1" dirty="0" smtClean="0">
                <a:solidFill>
                  <a:prstClr val="black"/>
                </a:solidFill>
              </a:rPr>
              <a:t>2017 – 2019</a:t>
            </a:r>
            <a:r>
              <a:rPr lang="en-US" sz="2000" dirty="0" smtClean="0">
                <a:solidFill>
                  <a:prstClr val="black"/>
                </a:solidFill>
              </a:rPr>
              <a:t>)</a:t>
            </a:r>
          </a:p>
          <a:p>
            <a:pPr lvl="1" fontAlgn="auto">
              <a:spcBef>
                <a:spcPts val="300"/>
              </a:spcBef>
              <a:spcAft>
                <a:spcPts val="0"/>
              </a:spcAft>
              <a:buClr>
                <a:srgbClr val="002060"/>
              </a:buClr>
              <a:buFontTx/>
              <a:buBlip>
                <a:blip r:embed="rId17"/>
              </a:buBlip>
              <a:defRPr/>
            </a:pPr>
            <a:endParaRPr lang="en-US" sz="2000" dirty="0">
              <a:solidFill>
                <a:prstClr val="black"/>
              </a:solidFill>
            </a:endParaRPr>
          </a:p>
        </p:txBody>
      </p:sp>
      <p:sp>
        <p:nvSpPr>
          <p:cNvPr id="34" name="Rechteck 5"/>
          <p:cNvSpPr>
            <a:spLocks/>
          </p:cNvSpPr>
          <p:nvPr/>
        </p:nvSpPr>
        <p:spPr>
          <a:xfrm>
            <a:off x="251520" y="5085184"/>
            <a:ext cx="2088232" cy="1224136"/>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smtClean="0">
                <a:solidFill>
                  <a:prstClr val="white"/>
                </a:solidFill>
              </a:rPr>
              <a:t>January – December 2016</a:t>
            </a:r>
            <a:endParaRPr lang="en-GB" sz="2000" b="1" dirty="0">
              <a:solidFill>
                <a:prstClr val="white"/>
              </a:solidFill>
            </a:endParaRPr>
          </a:p>
        </p:txBody>
      </p:sp>
      <p:sp>
        <p:nvSpPr>
          <p:cNvPr id="38" name="AutoShape 6"/>
          <p:cNvSpPr>
            <a:spLocks noChangeArrowheads="1"/>
          </p:cNvSpPr>
          <p:nvPr>
            <p:custDataLst>
              <p:tags r:id="rId2"/>
            </p:custDataLst>
          </p:nvPr>
        </p:nvSpPr>
        <p:spPr bwMode="auto">
          <a:xfrm rot="5400000">
            <a:off x="2015716" y="2960948"/>
            <a:ext cx="1152128" cy="504056"/>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40" name="AutoShape 6"/>
          <p:cNvSpPr>
            <a:spLocks noChangeArrowheads="1"/>
          </p:cNvSpPr>
          <p:nvPr>
            <p:custDataLst>
              <p:tags r:id="rId3"/>
            </p:custDataLst>
          </p:nvPr>
        </p:nvSpPr>
        <p:spPr bwMode="auto">
          <a:xfrm rot="5400000">
            <a:off x="2015715" y="5481229"/>
            <a:ext cx="1080121" cy="432047"/>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29709" name="Slide Number Placeholder 2"/>
          <p:cNvSpPr>
            <a:spLocks noGrp="1"/>
          </p:cNvSpPr>
          <p:nvPr>
            <p:ph type="sldNum" sz="quarter" idx="14"/>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59F053B5-3053-43A3-98D3-E0F8B45A8B95}" type="slidenum">
              <a:rPr lang="en-ZA" smtClean="0">
                <a:solidFill>
                  <a:srgbClr val="003399"/>
                </a:solidFill>
              </a:rPr>
              <a:pPr fontAlgn="base">
                <a:spcBef>
                  <a:spcPct val="0"/>
                </a:spcBef>
                <a:spcAft>
                  <a:spcPct val="0"/>
                </a:spcAft>
                <a:defRPr/>
              </a:pPr>
              <a:t>50</a:t>
            </a:fld>
            <a:endParaRPr lang="en-ZA" dirty="0" smtClean="0">
              <a:solidFill>
                <a:srgbClr val="003399"/>
              </a:solidFill>
            </a:endParaRPr>
          </a:p>
        </p:txBody>
      </p:sp>
      <p:sp>
        <p:nvSpPr>
          <p:cNvPr id="14" name="Rectangle 13"/>
          <p:cNvSpPr/>
          <p:nvPr/>
        </p:nvSpPr>
        <p:spPr>
          <a:xfrm>
            <a:off x="179512" y="836712"/>
            <a:ext cx="8964488" cy="830997"/>
          </a:xfrm>
          <a:prstGeom prst="rect">
            <a:avLst/>
          </a:prstGeom>
        </p:spPr>
        <p:txBody>
          <a:bodyPr wrap="square">
            <a:spAutoFit/>
          </a:bodyPr>
          <a:lstStyle/>
          <a:p>
            <a:r>
              <a:rPr lang="en-ZA" sz="2400" i="1" dirty="0" smtClean="0"/>
              <a:t>The third cohort will be split into two years due to the current funding inconsistencies, PEDs performance trends, capacity, numbers:</a:t>
            </a:r>
            <a:endParaRPr lang="en-ZA" sz="2400" i="1" dirty="0"/>
          </a:p>
        </p:txBody>
      </p:sp>
    </p:spTree>
    <p:custDataLst>
      <p:tags r:id="rId1"/>
    </p:custDataLst>
    <p:extLst>
      <p:ext uri="{BB962C8B-B14F-4D97-AF65-F5344CB8AC3E}">
        <p14:creationId xmlns:p14="http://schemas.microsoft.com/office/powerpoint/2010/main" xmlns="" val="17719836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3408"/>
            <a:ext cx="8229600" cy="1143000"/>
          </a:xfrm>
        </p:spPr>
        <p:txBody>
          <a:bodyPr/>
          <a:lstStyle/>
          <a:p>
            <a:r>
              <a:rPr lang="en-ZA" b="1" dirty="0" smtClean="0"/>
              <a:t>WAY-FORWARD</a:t>
            </a:r>
            <a:endParaRPr lang="en-ZA" b="1" dirty="0"/>
          </a:p>
        </p:txBody>
      </p:sp>
      <p:sp>
        <p:nvSpPr>
          <p:cNvPr id="3" name="Content Placeholder 2"/>
          <p:cNvSpPr>
            <a:spLocks noGrp="1"/>
          </p:cNvSpPr>
          <p:nvPr>
            <p:ph idx="1"/>
          </p:nvPr>
        </p:nvSpPr>
        <p:spPr>
          <a:xfrm>
            <a:off x="323528" y="836712"/>
            <a:ext cx="8568952" cy="5616624"/>
          </a:xfrm>
        </p:spPr>
        <p:txBody>
          <a:bodyPr>
            <a:normAutofit fontScale="85000" lnSpcReduction="20000"/>
          </a:bodyPr>
          <a:lstStyle/>
          <a:p>
            <a:pPr lvl="0"/>
            <a:r>
              <a:rPr lang="en-ZA" dirty="0" smtClean="0"/>
              <a:t>Ongoing Collaboration with Stakeholders </a:t>
            </a:r>
          </a:p>
          <a:p>
            <a:pPr lvl="0"/>
            <a:r>
              <a:rPr lang="en-ZA" dirty="0" smtClean="0"/>
              <a:t>Ongoing CPTD System Advocacy and Communication </a:t>
            </a:r>
          </a:p>
          <a:p>
            <a:pPr lvl="0"/>
            <a:r>
              <a:rPr lang="en-ZA" dirty="0" smtClean="0"/>
              <a:t>Electronic / Manual Sign-ups by PL1 Teachers and Final Year Student Teachers</a:t>
            </a:r>
          </a:p>
          <a:p>
            <a:pPr lvl="0"/>
            <a:r>
              <a:rPr lang="en-ZA" dirty="0" smtClean="0"/>
              <a:t>Orientation of </a:t>
            </a:r>
            <a:r>
              <a:rPr lang="en-ZA" b="1" dirty="0" smtClean="0"/>
              <a:t>Secondary and Combined School </a:t>
            </a:r>
            <a:r>
              <a:rPr lang="en-ZA" dirty="0" smtClean="0"/>
              <a:t>PL1 Teachers and Final Year Student Teachers</a:t>
            </a:r>
          </a:p>
          <a:p>
            <a:pPr lvl="0"/>
            <a:r>
              <a:rPr lang="en-ZA" dirty="0" smtClean="0"/>
              <a:t>Familiarising yourselves with the CPTD system material, processes and CPTD Information System   </a:t>
            </a:r>
          </a:p>
          <a:p>
            <a:pPr lvl="0"/>
            <a:r>
              <a:rPr lang="en-ZA" dirty="0" smtClean="0"/>
              <a:t>Principals, Deputy Principals and HODs report to SACE, their participation in Type 1 PD activities and PD Points earned twice a year</a:t>
            </a:r>
          </a:p>
          <a:p>
            <a:pPr lvl="0"/>
            <a:r>
              <a:rPr lang="en-ZA" dirty="0" smtClean="0"/>
              <a:t>Principals, Deputy Principals and HODs record their participation in PD activities in their Professional Development Portfolio</a:t>
            </a:r>
          </a:p>
          <a:p>
            <a:endParaRPr lang="en-ZA"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51</a:t>
            </a:fld>
            <a:endParaRPr lang="en-ZA"/>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708920"/>
            <a:ext cx="8229600" cy="1143000"/>
          </a:xfrm>
        </p:spPr>
        <p:txBody>
          <a:bodyPr/>
          <a:lstStyle/>
          <a:p>
            <a:r>
              <a:rPr lang="en-ZA" b="1" dirty="0" smtClean="0"/>
              <a:t>FREQUENTLY ASKED QUESTIONS</a:t>
            </a:r>
            <a:endParaRPr lang="en-ZA" b="1" dirty="0"/>
          </a:p>
        </p:txBody>
      </p:sp>
      <p:sp>
        <p:nvSpPr>
          <p:cNvPr id="4" name="Slide Number Placeholder 3"/>
          <p:cNvSpPr>
            <a:spLocks noGrp="1"/>
          </p:cNvSpPr>
          <p:nvPr>
            <p:ph type="sldNum" sz="quarter" idx="12"/>
          </p:nvPr>
        </p:nvSpPr>
        <p:spPr/>
        <p:txBody>
          <a:bodyPr/>
          <a:lstStyle/>
          <a:p>
            <a:fld id="{0353D390-506B-4502-A2D3-DCED954D90F6}" type="slidenum">
              <a:rPr lang="en-ZA" smtClean="0"/>
              <a:pPr/>
              <a:t>52</a:t>
            </a:fld>
            <a:endParaRPr lang="en-ZA"/>
          </a:p>
        </p:txBody>
      </p:sp>
      <p:pic>
        <p:nvPicPr>
          <p:cNvPr id="6" name="Picture 2"/>
          <p:cNvPicPr>
            <a:picLocks noChangeAspect="1" noChangeArrowheads="1"/>
          </p:cNvPicPr>
          <p:nvPr/>
        </p:nvPicPr>
        <p:blipFill>
          <a:blip r:embed="rId2" cstate="print"/>
          <a:srcRect/>
          <a:stretch>
            <a:fillRect/>
          </a:stretch>
        </p:blipFill>
        <p:spPr bwMode="auto">
          <a:xfrm>
            <a:off x="3419872" y="188640"/>
            <a:ext cx="1872208" cy="185727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323528" y="0"/>
            <a:ext cx="8597900" cy="558800"/>
          </a:xfrm>
        </p:spPr>
        <p:txBody>
          <a:bodyPr>
            <a:normAutofit fontScale="90000"/>
          </a:bodyPr>
          <a:lstStyle/>
          <a:p>
            <a:pPr eaLnBrk="1" hangingPunct="1"/>
            <a:r>
              <a:rPr lang="en-GB" b="1" dirty="0" smtClean="0"/>
              <a:t> </a:t>
            </a:r>
            <a:r>
              <a:rPr lang="en-GB" sz="4000" b="1" dirty="0" smtClean="0"/>
              <a:t>Frequently Asked Questions </a:t>
            </a:r>
          </a:p>
        </p:txBody>
      </p:sp>
      <p:sp>
        <p:nvSpPr>
          <p:cNvPr id="8" name="Text Placeholder 5"/>
          <p:cNvSpPr txBox="1">
            <a:spLocks/>
          </p:cNvSpPr>
          <p:nvPr/>
        </p:nvSpPr>
        <p:spPr>
          <a:xfrm>
            <a:off x="2555776" y="692696"/>
            <a:ext cx="6192688" cy="3168352"/>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dirty="0" smtClean="0">
                <a:solidFill>
                  <a:prstClr val="black"/>
                </a:solidFill>
              </a:rPr>
              <a:t>Yes… </a:t>
            </a:r>
            <a:endParaRPr lang="en-US" dirty="0">
              <a:solidFill>
                <a:prstClr val="black"/>
              </a:solidFill>
            </a:endParaRPr>
          </a:p>
          <a:p>
            <a:pPr lvl="1" fontAlgn="auto">
              <a:spcBef>
                <a:spcPts val="300"/>
              </a:spcBef>
              <a:spcAft>
                <a:spcPts val="0"/>
              </a:spcAft>
              <a:buClr>
                <a:srgbClr val="002060"/>
              </a:buClr>
              <a:buFontTx/>
              <a:buBlip>
                <a:blip r:embed="rId6"/>
              </a:buBlip>
              <a:defRPr/>
            </a:pPr>
            <a:r>
              <a:rPr lang="en-US" dirty="0" smtClean="0">
                <a:solidFill>
                  <a:prstClr val="black"/>
                </a:solidFill>
              </a:rPr>
              <a:t>Participation in professional development / CPTD System is mandatory for all teachers.</a:t>
            </a:r>
          </a:p>
          <a:p>
            <a:pPr lvl="1" fontAlgn="auto">
              <a:spcBef>
                <a:spcPts val="300"/>
              </a:spcBef>
              <a:spcAft>
                <a:spcPts val="0"/>
              </a:spcAft>
              <a:buClr>
                <a:srgbClr val="002060"/>
              </a:buClr>
              <a:buFontTx/>
              <a:buBlip>
                <a:blip r:embed="rId6"/>
              </a:buBlip>
              <a:defRPr/>
            </a:pPr>
            <a:r>
              <a:rPr lang="en-US" dirty="0" smtClean="0">
                <a:solidFill>
                  <a:prstClr val="black"/>
                </a:solidFill>
              </a:rPr>
              <a:t>Professional development is part of SACE’s Code of Professional Ethics for educators.</a:t>
            </a:r>
          </a:p>
          <a:p>
            <a:pPr lvl="1" fontAlgn="auto">
              <a:spcBef>
                <a:spcPts val="300"/>
              </a:spcBef>
              <a:spcAft>
                <a:spcPts val="0"/>
              </a:spcAft>
              <a:buClr>
                <a:srgbClr val="002060"/>
              </a:buClr>
              <a:buFontTx/>
              <a:buBlip>
                <a:blip r:embed="rId6"/>
              </a:buBlip>
              <a:defRPr/>
            </a:pPr>
            <a:r>
              <a:rPr lang="en-US" dirty="0" smtClean="0">
                <a:solidFill>
                  <a:prstClr val="black"/>
                </a:solidFill>
              </a:rPr>
              <a:t>All teachers commit themselves to observe the Code.</a:t>
            </a:r>
          </a:p>
          <a:p>
            <a:pPr lvl="1" fontAlgn="auto">
              <a:spcBef>
                <a:spcPts val="300"/>
              </a:spcBef>
              <a:spcAft>
                <a:spcPts val="0"/>
              </a:spcAft>
              <a:buClr>
                <a:srgbClr val="002060"/>
              </a:buClr>
              <a:buFontTx/>
              <a:buBlip>
                <a:blip r:embed="rId6"/>
              </a:buBlip>
              <a:defRPr/>
            </a:pPr>
            <a:r>
              <a:rPr lang="en-US" dirty="0" smtClean="0">
                <a:solidFill>
                  <a:prstClr val="black"/>
                </a:solidFill>
              </a:rPr>
              <a:t>Section 7  of SACE Code of Professional Ethics states that an educator:</a:t>
            </a:r>
          </a:p>
          <a:p>
            <a:pPr marL="180000" lvl="2" indent="0" fontAlgn="auto">
              <a:spcBef>
                <a:spcPts val="300"/>
              </a:spcBef>
              <a:spcAft>
                <a:spcPts val="0"/>
              </a:spcAft>
              <a:buClr>
                <a:srgbClr val="002060"/>
              </a:buClr>
              <a:buFontTx/>
              <a:buChar char="-"/>
              <a:defRPr/>
            </a:pPr>
            <a:r>
              <a:rPr lang="en-US" i="1" dirty="0" smtClean="0">
                <a:solidFill>
                  <a:prstClr val="black"/>
                </a:solidFill>
              </a:rPr>
              <a:t>“must keep abreast of educational developments”</a:t>
            </a:r>
          </a:p>
          <a:p>
            <a:pPr marL="180000" lvl="2" indent="0" fontAlgn="auto">
              <a:spcBef>
                <a:spcPts val="300"/>
              </a:spcBef>
              <a:spcAft>
                <a:spcPts val="0"/>
              </a:spcAft>
              <a:buClr>
                <a:srgbClr val="002060"/>
              </a:buClr>
              <a:buNone/>
              <a:defRPr/>
            </a:pPr>
            <a:r>
              <a:rPr lang="en-ZA" b="1" dirty="0" smtClean="0"/>
              <a:t> SACE expects and encourages all teachers to sign up for the CPTD Management System as it rolls out so that they keep up to date and on their toes professionally</a:t>
            </a:r>
          </a:p>
          <a:p>
            <a:pPr marL="180000" lvl="2" indent="0" fontAlgn="auto">
              <a:spcBef>
                <a:spcPts val="300"/>
              </a:spcBef>
              <a:spcAft>
                <a:spcPts val="0"/>
              </a:spcAft>
              <a:buClr>
                <a:srgbClr val="002060"/>
              </a:buClr>
              <a:buFontTx/>
              <a:buChar char="-"/>
              <a:defRPr/>
            </a:pPr>
            <a:endParaRPr lang="en-US" i="1" dirty="0" smtClean="0">
              <a:solidFill>
                <a:prstClr val="black"/>
              </a:solidFill>
            </a:endParaRPr>
          </a:p>
          <a:p>
            <a:pPr marL="180000" lvl="2" indent="0" fontAlgn="auto">
              <a:spcBef>
                <a:spcPts val="300"/>
              </a:spcBef>
              <a:spcAft>
                <a:spcPts val="0"/>
              </a:spcAft>
              <a:buClr>
                <a:srgbClr val="002060"/>
              </a:buClr>
              <a:buNone/>
              <a:defRPr/>
            </a:pPr>
            <a:endParaRPr lang="en-US" i="1" dirty="0" smtClean="0">
              <a:solidFill>
                <a:prstClr val="black"/>
              </a:solidFill>
            </a:endParaRPr>
          </a:p>
          <a:p>
            <a:pPr marL="0" lvl="1" indent="0" fontAlgn="auto">
              <a:spcBef>
                <a:spcPts val="300"/>
              </a:spcBef>
              <a:spcAft>
                <a:spcPts val="0"/>
              </a:spcAft>
              <a:buClr>
                <a:srgbClr val="002060"/>
              </a:buClr>
              <a:buFontTx/>
              <a:buNone/>
              <a:defRPr/>
            </a:pPr>
            <a:endParaRPr lang="en-US" dirty="0">
              <a:solidFill>
                <a:prstClr val="black"/>
              </a:solidFill>
            </a:endParaRPr>
          </a:p>
        </p:txBody>
      </p:sp>
      <p:sp>
        <p:nvSpPr>
          <p:cNvPr id="30" name="Rechteck 5"/>
          <p:cNvSpPr>
            <a:spLocks/>
          </p:cNvSpPr>
          <p:nvPr/>
        </p:nvSpPr>
        <p:spPr>
          <a:xfrm>
            <a:off x="323528" y="1628800"/>
            <a:ext cx="2068512" cy="1765300"/>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GB" sz="1600" b="1" dirty="0">
                <a:solidFill>
                  <a:prstClr val="white"/>
                </a:solidFill>
              </a:rPr>
              <a:t>Is participation in professional development </a:t>
            </a:r>
            <a:r>
              <a:rPr lang="en-GB" sz="1600" b="1" dirty="0" smtClean="0">
                <a:solidFill>
                  <a:prstClr val="white"/>
                </a:solidFill>
              </a:rPr>
              <a:t> / CPTD System compulsory? </a:t>
            </a:r>
            <a:endParaRPr lang="en-GB" sz="1600" b="1" dirty="0">
              <a:solidFill>
                <a:prstClr val="white"/>
              </a:solidFill>
            </a:endParaRPr>
          </a:p>
        </p:txBody>
      </p:sp>
      <p:sp>
        <p:nvSpPr>
          <p:cNvPr id="28" name="Text Placeholder 5"/>
          <p:cNvSpPr txBox="1">
            <a:spLocks/>
          </p:cNvSpPr>
          <p:nvPr/>
        </p:nvSpPr>
        <p:spPr>
          <a:xfrm>
            <a:off x="2555776" y="4077072"/>
            <a:ext cx="6350000" cy="2016224"/>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endParaRPr lang="en-US" dirty="0">
              <a:solidFill>
                <a:prstClr val="black"/>
              </a:solidFill>
            </a:endParaRPr>
          </a:p>
          <a:p>
            <a:pPr lvl="1" fontAlgn="auto">
              <a:spcBef>
                <a:spcPts val="300"/>
              </a:spcBef>
              <a:spcAft>
                <a:spcPts val="0"/>
              </a:spcAft>
              <a:buClr>
                <a:srgbClr val="002060"/>
              </a:buClr>
              <a:buFontTx/>
              <a:buBlip>
                <a:blip r:embed="rId6"/>
              </a:buBlip>
              <a:defRPr/>
            </a:pPr>
            <a:r>
              <a:rPr lang="en-US" dirty="0" smtClean="0">
                <a:solidFill>
                  <a:prstClr val="black"/>
                </a:solidFill>
              </a:rPr>
              <a:t>First six years – SACE will not impose a penalty on teachers not reaching target;</a:t>
            </a:r>
          </a:p>
          <a:p>
            <a:pPr lvl="1" fontAlgn="auto">
              <a:spcBef>
                <a:spcPts val="300"/>
              </a:spcBef>
              <a:spcAft>
                <a:spcPts val="0"/>
              </a:spcAft>
              <a:buClr>
                <a:srgbClr val="002060"/>
              </a:buClr>
              <a:buBlip>
                <a:blip r:embed="rId6"/>
              </a:buBlip>
              <a:defRPr/>
            </a:pPr>
            <a:r>
              <a:rPr lang="en-US" dirty="0" smtClean="0">
                <a:solidFill>
                  <a:prstClr val="black"/>
                </a:solidFill>
              </a:rPr>
              <a:t>SACE will review and make a decision about non-compliance. </a:t>
            </a:r>
          </a:p>
          <a:p>
            <a:pPr lvl="1" fontAlgn="auto">
              <a:spcBef>
                <a:spcPts val="300"/>
              </a:spcBef>
              <a:spcAft>
                <a:spcPts val="0"/>
              </a:spcAft>
              <a:buClr>
                <a:srgbClr val="002060"/>
              </a:buClr>
              <a:buBlip>
                <a:blip r:embed="rId6"/>
              </a:buBlip>
              <a:defRPr/>
            </a:pPr>
            <a:r>
              <a:rPr lang="en-US" dirty="0" smtClean="0">
                <a:solidFill>
                  <a:prstClr val="black"/>
                </a:solidFill>
              </a:rPr>
              <a:t>H</a:t>
            </a:r>
            <a:r>
              <a:rPr lang="en-ZA" dirty="0" err="1" smtClean="0"/>
              <a:t>owever</a:t>
            </a:r>
            <a:r>
              <a:rPr lang="en-ZA" dirty="0" smtClean="0"/>
              <a:t>, educators who </a:t>
            </a:r>
            <a:r>
              <a:rPr lang="en-ZA" b="1" dirty="0" smtClean="0"/>
              <a:t>refuse</a:t>
            </a:r>
            <a:r>
              <a:rPr lang="en-ZA" dirty="0" smtClean="0"/>
              <a:t> to participate in the CPTD Management System OR </a:t>
            </a:r>
            <a:r>
              <a:rPr lang="en-ZA" b="1" dirty="0" smtClean="0"/>
              <a:t>defy</a:t>
            </a:r>
            <a:r>
              <a:rPr lang="en-ZA" dirty="0" smtClean="0"/>
              <a:t> it will be contravening </a:t>
            </a:r>
            <a:r>
              <a:rPr lang="en-ZA" b="1" dirty="0" smtClean="0"/>
              <a:t>Section 7 of the SACE Code of Professional Ethics</a:t>
            </a:r>
            <a:r>
              <a:rPr lang="en-ZA" dirty="0" smtClean="0"/>
              <a:t>  </a:t>
            </a:r>
          </a:p>
        </p:txBody>
      </p:sp>
      <p:sp>
        <p:nvSpPr>
          <p:cNvPr id="29" name="Rechteck 5"/>
          <p:cNvSpPr>
            <a:spLocks/>
          </p:cNvSpPr>
          <p:nvPr/>
        </p:nvSpPr>
        <p:spPr>
          <a:xfrm>
            <a:off x="254000" y="4292600"/>
            <a:ext cx="2082800" cy="1439863"/>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GB" sz="1600" b="1" dirty="0">
                <a:solidFill>
                  <a:prstClr val="white"/>
                </a:solidFill>
              </a:rPr>
              <a:t>What happens if teachers don't reach the 150 points target ? </a:t>
            </a:r>
          </a:p>
        </p:txBody>
      </p:sp>
      <p:sp>
        <p:nvSpPr>
          <p:cNvPr id="37" name="AutoShape 6"/>
          <p:cNvSpPr>
            <a:spLocks noChangeArrowheads="1"/>
          </p:cNvSpPr>
          <p:nvPr>
            <p:custDataLst>
              <p:tags r:id="rId2"/>
            </p:custDataLst>
          </p:nvPr>
        </p:nvSpPr>
        <p:spPr bwMode="auto">
          <a:xfrm rot="5400000">
            <a:off x="2120900" y="2368550"/>
            <a:ext cx="936625" cy="428625"/>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38" name="AutoShape 6"/>
          <p:cNvSpPr>
            <a:spLocks noChangeArrowheads="1"/>
          </p:cNvSpPr>
          <p:nvPr>
            <p:custDataLst>
              <p:tags r:id="rId3"/>
            </p:custDataLst>
          </p:nvPr>
        </p:nvSpPr>
        <p:spPr bwMode="auto">
          <a:xfrm rot="5400000">
            <a:off x="2060575" y="4895850"/>
            <a:ext cx="1057275" cy="428625"/>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29709"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218A0580-25F4-4D2A-8707-39B8DF48926A}" type="slidenum">
              <a:rPr lang="en-ZA" smtClean="0">
                <a:solidFill>
                  <a:srgbClr val="003399"/>
                </a:solidFill>
              </a:rPr>
              <a:pPr fontAlgn="base">
                <a:spcBef>
                  <a:spcPct val="0"/>
                </a:spcBef>
                <a:spcAft>
                  <a:spcPct val="0"/>
                </a:spcAft>
                <a:defRPr/>
              </a:pPr>
              <a:t>53</a:t>
            </a:fld>
            <a:endParaRPr lang="en-ZA" smtClean="0">
              <a:solidFill>
                <a:srgbClr val="003399"/>
              </a:solidFill>
            </a:endParaRPr>
          </a:p>
        </p:txBody>
      </p:sp>
      <p:pic>
        <p:nvPicPr>
          <p:cNvPr id="54282" name="Picture 3" descr="../../../My%20Documents/Logos/SACE%20Logo%20col.jpg"/>
          <p:cNvPicPr>
            <a:picLocks noChangeAspect="1" noChangeArrowheads="1"/>
          </p:cNvPicPr>
          <p:nvPr/>
        </p:nvPicPr>
        <p:blipFill>
          <a:blip r:embed="rId7" r:link="rId8" cstate="print"/>
          <a:srcRect/>
          <a:stretch>
            <a:fillRect/>
          </a:stretch>
        </p:blipFill>
        <p:spPr bwMode="auto">
          <a:xfrm>
            <a:off x="7997825" y="90488"/>
            <a:ext cx="906463" cy="612775"/>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8597900" cy="558800"/>
          </a:xfrm>
        </p:spPr>
        <p:txBody>
          <a:bodyPr>
            <a:normAutofit fontScale="90000"/>
          </a:bodyPr>
          <a:lstStyle/>
          <a:p>
            <a:pPr eaLnBrk="1" hangingPunct="1"/>
            <a:r>
              <a:rPr lang="en-GB" b="1" dirty="0" smtClean="0"/>
              <a:t>Frequently Asked Questions </a:t>
            </a:r>
          </a:p>
        </p:txBody>
      </p:sp>
      <p:sp>
        <p:nvSpPr>
          <p:cNvPr id="8" name="Text Placeholder 5"/>
          <p:cNvSpPr txBox="1">
            <a:spLocks/>
          </p:cNvSpPr>
          <p:nvPr/>
        </p:nvSpPr>
        <p:spPr>
          <a:xfrm>
            <a:off x="2411760" y="620688"/>
            <a:ext cx="6480720" cy="3888432"/>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lvl="1" fontAlgn="auto">
              <a:spcBef>
                <a:spcPts val="300"/>
              </a:spcBef>
              <a:spcAft>
                <a:spcPts val="0"/>
              </a:spcAft>
              <a:buClr>
                <a:srgbClr val="002060"/>
              </a:buClr>
              <a:buFontTx/>
              <a:buBlip>
                <a:blip r:embed="rId6"/>
              </a:buBlip>
              <a:defRPr/>
            </a:pPr>
            <a:r>
              <a:rPr lang="en-US" sz="1800" dirty="0" smtClean="0">
                <a:solidFill>
                  <a:prstClr val="black"/>
                </a:solidFill>
              </a:rPr>
              <a:t>Start participating in the CPTD 3 year cycle from 2016 onwards by:</a:t>
            </a:r>
          </a:p>
          <a:p>
            <a:pPr lvl="2" fontAlgn="auto">
              <a:spcBef>
                <a:spcPts val="300"/>
              </a:spcBef>
              <a:spcAft>
                <a:spcPts val="0"/>
              </a:spcAft>
              <a:buClr>
                <a:srgbClr val="002060"/>
              </a:buClr>
              <a:buFontTx/>
              <a:buBlip>
                <a:blip r:embed="rId6"/>
              </a:buBlip>
              <a:defRPr/>
            </a:pPr>
            <a:r>
              <a:rPr lang="en-US" sz="1800" dirty="0" smtClean="0">
                <a:solidFill>
                  <a:prstClr val="black"/>
                </a:solidFill>
              </a:rPr>
              <a:t>Updating your information regularly on the CPTD Self-Service web portal</a:t>
            </a:r>
          </a:p>
          <a:p>
            <a:pPr lvl="2" fontAlgn="auto">
              <a:spcBef>
                <a:spcPts val="300"/>
              </a:spcBef>
              <a:spcAft>
                <a:spcPts val="0"/>
              </a:spcAft>
              <a:buClr>
                <a:srgbClr val="002060"/>
              </a:buClr>
              <a:buFontTx/>
              <a:buBlip>
                <a:blip r:embed="rId6"/>
              </a:buBlip>
              <a:defRPr/>
            </a:pPr>
            <a:r>
              <a:rPr lang="en-US" sz="1800" dirty="0" smtClean="0">
                <a:solidFill>
                  <a:prstClr val="black"/>
                </a:solidFill>
              </a:rPr>
              <a:t>Start developing your PDP in terms of Planning, Recording Evidence of Participation in three types of PD Activities and REPORTING Your Participation and PD Points to SACE by May/June and October November</a:t>
            </a:r>
          </a:p>
          <a:p>
            <a:pPr lvl="1" fontAlgn="auto">
              <a:spcBef>
                <a:spcPts val="300"/>
              </a:spcBef>
              <a:spcAft>
                <a:spcPts val="0"/>
              </a:spcAft>
              <a:buClr>
                <a:srgbClr val="002060"/>
              </a:buClr>
              <a:buFontTx/>
              <a:buBlip>
                <a:blip r:embed="rId6"/>
              </a:buBlip>
              <a:defRPr/>
            </a:pPr>
            <a:r>
              <a:rPr lang="en-US" sz="1800" dirty="0" smtClean="0">
                <a:solidFill>
                  <a:prstClr val="black"/>
                </a:solidFill>
              </a:rPr>
              <a:t>PL1 Teachers will only start earning PD points from the beginning of 2016.</a:t>
            </a:r>
          </a:p>
          <a:p>
            <a:pPr lvl="1" fontAlgn="auto">
              <a:spcBef>
                <a:spcPts val="300"/>
              </a:spcBef>
              <a:spcAft>
                <a:spcPts val="0"/>
              </a:spcAft>
              <a:buClr>
                <a:srgbClr val="002060"/>
              </a:buClr>
              <a:buFontTx/>
              <a:buBlip>
                <a:blip r:embed="rId6"/>
              </a:buBlip>
              <a:defRPr/>
            </a:pPr>
            <a:r>
              <a:rPr lang="en-US" sz="1800" dirty="0" smtClean="0">
                <a:solidFill>
                  <a:prstClr val="black"/>
                </a:solidFill>
              </a:rPr>
              <a:t>Start discussions in your phase/ department/site / Forums / cluster meetings / staff rooms / staff meetings / union gathers / professional association meetings about the CPTD MS. </a:t>
            </a:r>
            <a:endParaRPr lang="en-US" sz="1800" dirty="0">
              <a:solidFill>
                <a:prstClr val="black"/>
              </a:solidFill>
            </a:endParaRPr>
          </a:p>
        </p:txBody>
      </p:sp>
      <p:sp>
        <p:nvSpPr>
          <p:cNvPr id="30" name="Rechteck 5"/>
          <p:cNvSpPr>
            <a:spLocks/>
          </p:cNvSpPr>
          <p:nvPr/>
        </p:nvSpPr>
        <p:spPr>
          <a:xfrm>
            <a:off x="179512" y="1268760"/>
            <a:ext cx="2068512" cy="1728788"/>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US" sz="2000" b="1" dirty="0">
                <a:solidFill>
                  <a:prstClr val="white"/>
                </a:solidFill>
              </a:rPr>
              <a:t>What do </a:t>
            </a:r>
            <a:r>
              <a:rPr lang="en-US" sz="2000" b="1" dirty="0" smtClean="0">
                <a:solidFill>
                  <a:prstClr val="white"/>
                </a:solidFill>
              </a:rPr>
              <a:t>you </a:t>
            </a:r>
            <a:r>
              <a:rPr lang="en-US" sz="2000" b="1" dirty="0">
                <a:solidFill>
                  <a:prstClr val="white"/>
                </a:solidFill>
              </a:rPr>
              <a:t>need to do after </a:t>
            </a:r>
            <a:r>
              <a:rPr lang="en-US" sz="2000" b="1" dirty="0" smtClean="0">
                <a:solidFill>
                  <a:prstClr val="white"/>
                </a:solidFill>
              </a:rPr>
              <a:t>CPTD orientation and sign-up?</a:t>
            </a:r>
            <a:endParaRPr lang="en-GB" sz="2000" b="1" dirty="0">
              <a:solidFill>
                <a:prstClr val="white"/>
              </a:solidFill>
            </a:endParaRPr>
          </a:p>
        </p:txBody>
      </p:sp>
      <p:sp>
        <p:nvSpPr>
          <p:cNvPr id="28" name="Text Placeholder 5"/>
          <p:cNvSpPr txBox="1">
            <a:spLocks/>
          </p:cNvSpPr>
          <p:nvPr/>
        </p:nvSpPr>
        <p:spPr>
          <a:xfrm>
            <a:off x="2411760" y="4697760"/>
            <a:ext cx="6480720" cy="2160240"/>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lvl="1" fontAlgn="auto">
              <a:spcBef>
                <a:spcPts val="300"/>
              </a:spcBef>
              <a:spcAft>
                <a:spcPts val="0"/>
              </a:spcAft>
              <a:buClr>
                <a:srgbClr val="002060"/>
              </a:buClr>
              <a:buFontTx/>
              <a:buBlip>
                <a:blip r:embed="rId6"/>
              </a:buBlip>
              <a:defRPr/>
            </a:pPr>
            <a:r>
              <a:rPr lang="en-ZA" sz="2000" dirty="0" smtClean="0"/>
              <a:t>Only </a:t>
            </a:r>
            <a:r>
              <a:rPr lang="en-ZA" sz="2000" dirty="0"/>
              <a:t>SACE-endorsed activities offered by SACE approved providers should be funded by </a:t>
            </a:r>
            <a:r>
              <a:rPr lang="en-ZA" sz="2000" dirty="0" smtClean="0"/>
              <a:t>employers.</a:t>
            </a:r>
            <a:endParaRPr lang="en-ZA" sz="2000" dirty="0"/>
          </a:p>
          <a:p>
            <a:pPr lvl="1" fontAlgn="auto">
              <a:spcBef>
                <a:spcPts val="300"/>
              </a:spcBef>
              <a:spcAft>
                <a:spcPts val="0"/>
              </a:spcAft>
              <a:buClr>
                <a:srgbClr val="002060"/>
              </a:buClr>
              <a:buFontTx/>
              <a:buBlip>
                <a:blip r:embed="rId6"/>
              </a:buBlip>
              <a:defRPr/>
            </a:pPr>
            <a:r>
              <a:rPr lang="en-US" sz="2000" dirty="0" smtClean="0">
                <a:solidFill>
                  <a:prstClr val="black"/>
                </a:solidFill>
              </a:rPr>
              <a:t>Type 1 activities does not necessarily need funding. </a:t>
            </a:r>
          </a:p>
          <a:p>
            <a:pPr lvl="1" fontAlgn="auto">
              <a:spcBef>
                <a:spcPts val="300"/>
              </a:spcBef>
              <a:spcAft>
                <a:spcPts val="0"/>
              </a:spcAft>
              <a:buClr>
                <a:srgbClr val="002060"/>
              </a:buClr>
              <a:buFontTx/>
              <a:buBlip>
                <a:blip r:embed="rId6"/>
              </a:buBlip>
              <a:defRPr/>
            </a:pPr>
            <a:r>
              <a:rPr lang="en-US" sz="2000" dirty="0" smtClean="0">
                <a:solidFill>
                  <a:prstClr val="black"/>
                </a:solidFill>
              </a:rPr>
              <a:t>Type 2 activities based on allocation made by SGB for professional development.</a:t>
            </a:r>
          </a:p>
          <a:p>
            <a:pPr lvl="1" fontAlgn="auto">
              <a:spcBef>
                <a:spcPts val="300"/>
              </a:spcBef>
              <a:spcAft>
                <a:spcPts val="0"/>
              </a:spcAft>
              <a:buClr>
                <a:srgbClr val="002060"/>
              </a:buClr>
              <a:buFontTx/>
              <a:buBlip>
                <a:blip r:embed="rId6"/>
              </a:buBlip>
              <a:defRPr/>
            </a:pPr>
            <a:r>
              <a:rPr lang="en-US" sz="2000" dirty="0" smtClean="0">
                <a:solidFill>
                  <a:prstClr val="black"/>
                </a:solidFill>
              </a:rPr>
              <a:t>System needs – by employers </a:t>
            </a:r>
            <a:endParaRPr lang="en-US" sz="2000" dirty="0">
              <a:solidFill>
                <a:prstClr val="black"/>
              </a:solidFill>
            </a:endParaRPr>
          </a:p>
        </p:txBody>
      </p:sp>
      <p:sp>
        <p:nvSpPr>
          <p:cNvPr id="29" name="Rechteck 5"/>
          <p:cNvSpPr>
            <a:spLocks/>
          </p:cNvSpPr>
          <p:nvPr/>
        </p:nvSpPr>
        <p:spPr>
          <a:xfrm>
            <a:off x="0" y="4581128"/>
            <a:ext cx="2082800" cy="1681163"/>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US" sz="2000" b="1" dirty="0">
                <a:solidFill>
                  <a:prstClr val="white"/>
                </a:solidFill>
              </a:rPr>
              <a:t>Who will fund the PD </a:t>
            </a:r>
            <a:r>
              <a:rPr lang="en-US" sz="2000" b="1" dirty="0" smtClean="0">
                <a:solidFill>
                  <a:prstClr val="white"/>
                </a:solidFill>
              </a:rPr>
              <a:t>Activities</a:t>
            </a:r>
            <a:r>
              <a:rPr lang="en-US" sz="2000" b="1" dirty="0">
                <a:solidFill>
                  <a:prstClr val="white"/>
                </a:solidFill>
              </a:rPr>
              <a:t>?</a:t>
            </a:r>
            <a:endParaRPr lang="en-GB" sz="2000" b="1" dirty="0">
              <a:solidFill>
                <a:prstClr val="white"/>
              </a:solidFill>
            </a:endParaRPr>
          </a:p>
        </p:txBody>
      </p:sp>
      <p:sp>
        <p:nvSpPr>
          <p:cNvPr id="37" name="AutoShape 6"/>
          <p:cNvSpPr>
            <a:spLocks noChangeArrowheads="1"/>
          </p:cNvSpPr>
          <p:nvPr>
            <p:custDataLst>
              <p:tags r:id="rId2"/>
            </p:custDataLst>
          </p:nvPr>
        </p:nvSpPr>
        <p:spPr bwMode="auto">
          <a:xfrm rot="5400000">
            <a:off x="1653828" y="2026692"/>
            <a:ext cx="1366837" cy="427038"/>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38" name="AutoShape 6"/>
          <p:cNvSpPr>
            <a:spLocks noChangeArrowheads="1"/>
          </p:cNvSpPr>
          <p:nvPr>
            <p:custDataLst>
              <p:tags r:id="rId3"/>
            </p:custDataLst>
          </p:nvPr>
        </p:nvSpPr>
        <p:spPr bwMode="auto">
          <a:xfrm rot="5400000">
            <a:off x="1550070" y="5154786"/>
            <a:ext cx="1439862" cy="436563"/>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29709"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9709E97B-8623-4A9B-B163-8AFFA3B4A389}" type="slidenum">
              <a:rPr lang="en-ZA" smtClean="0">
                <a:solidFill>
                  <a:srgbClr val="003399"/>
                </a:solidFill>
              </a:rPr>
              <a:pPr fontAlgn="base">
                <a:spcBef>
                  <a:spcPct val="0"/>
                </a:spcBef>
                <a:spcAft>
                  <a:spcPct val="0"/>
                </a:spcAft>
                <a:defRPr/>
              </a:pPr>
              <a:t>54</a:t>
            </a:fld>
            <a:endParaRPr lang="en-ZA" smtClean="0">
              <a:solidFill>
                <a:srgbClr val="003399"/>
              </a:solidFill>
            </a:endParaRPr>
          </a:p>
        </p:txBody>
      </p:sp>
      <p:pic>
        <p:nvPicPr>
          <p:cNvPr id="55306" name="Picture 3" descr="../../../My%20Documents/Logos/SACE%20Logo%20col.jpg"/>
          <p:cNvPicPr>
            <a:picLocks noChangeAspect="1" noChangeArrowheads="1"/>
          </p:cNvPicPr>
          <p:nvPr/>
        </p:nvPicPr>
        <p:blipFill>
          <a:blip r:embed="rId7" r:link="rId8" cstate="print"/>
          <a:srcRect/>
          <a:stretch>
            <a:fillRect/>
          </a:stretch>
        </p:blipFill>
        <p:spPr bwMode="auto">
          <a:xfrm>
            <a:off x="7997825" y="90488"/>
            <a:ext cx="906463" cy="612775"/>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8597900" cy="558800"/>
          </a:xfrm>
        </p:spPr>
        <p:txBody>
          <a:bodyPr>
            <a:normAutofit fontScale="90000"/>
          </a:bodyPr>
          <a:lstStyle/>
          <a:p>
            <a:pPr eaLnBrk="1" hangingPunct="1"/>
            <a:r>
              <a:rPr lang="en-GB" b="1" dirty="0" smtClean="0"/>
              <a:t>Frequently Asked Questions </a:t>
            </a:r>
          </a:p>
        </p:txBody>
      </p:sp>
      <p:sp>
        <p:nvSpPr>
          <p:cNvPr id="8" name="Text Placeholder 5"/>
          <p:cNvSpPr txBox="1">
            <a:spLocks/>
          </p:cNvSpPr>
          <p:nvPr/>
        </p:nvSpPr>
        <p:spPr>
          <a:xfrm>
            <a:off x="2267744" y="692696"/>
            <a:ext cx="6494016" cy="3898155"/>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a:buFont typeface="Wingdings" pitchFamily="2" charset="2"/>
              <a:buChar char="q"/>
            </a:pPr>
            <a:r>
              <a:rPr lang="en-ZA" sz="1800" dirty="0"/>
              <a:t>You should:</a:t>
            </a:r>
          </a:p>
          <a:p>
            <a:pPr lvl="0"/>
            <a:r>
              <a:rPr lang="en-ZA" dirty="0"/>
              <a:t>Go to FORGOT MY PASSWORD on the Educator Login Screen</a:t>
            </a:r>
          </a:p>
          <a:p>
            <a:pPr lvl="0"/>
            <a:r>
              <a:rPr lang="en-ZA" dirty="0"/>
              <a:t>Enter the cell number you used when you signed-up OR the last updated cell phone number</a:t>
            </a:r>
          </a:p>
          <a:p>
            <a:pPr lvl="0"/>
            <a:r>
              <a:rPr lang="en-ZA" dirty="0"/>
              <a:t>Receive </a:t>
            </a:r>
            <a:r>
              <a:rPr lang="en-ZA" dirty="0" err="1"/>
              <a:t>sms</a:t>
            </a:r>
            <a:r>
              <a:rPr lang="en-ZA" dirty="0"/>
              <a:t> with username and password</a:t>
            </a:r>
          </a:p>
          <a:p>
            <a:r>
              <a:rPr lang="en-ZA" dirty="0"/>
              <a:t>Alternatively, contact SACE’s PD and Research Division (012 663 </a:t>
            </a:r>
            <a:r>
              <a:rPr lang="en-ZA" u="sng" dirty="0">
                <a:hlinkClick r:id="rId6"/>
              </a:rPr>
              <a:t>9517/ member@sace.org.za</a:t>
            </a:r>
            <a:r>
              <a:rPr lang="en-ZA" dirty="0"/>
              <a:t> / 086 571 5260) to re-issue your username and password. </a:t>
            </a:r>
          </a:p>
          <a:p>
            <a:pPr>
              <a:buNone/>
            </a:pPr>
            <a:r>
              <a:rPr lang="en-ZA" dirty="0"/>
              <a:t>NB</a:t>
            </a:r>
            <a:r>
              <a:rPr lang="en-ZA" i="1" dirty="0"/>
              <a:t>: Please provide SACE with your Surname, Full names, ID or SACE number to be able to search for your forgotten username and password when you call or send an email/fax</a:t>
            </a:r>
            <a:r>
              <a:rPr lang="en-ZA" i="1" dirty="0" smtClean="0"/>
              <a:t>.</a:t>
            </a:r>
            <a:r>
              <a:rPr lang="en-ZA" dirty="0"/>
              <a:t> NOTE:</a:t>
            </a:r>
          </a:p>
          <a:p>
            <a:pPr algn="ctr">
              <a:buNone/>
            </a:pPr>
            <a:r>
              <a:rPr lang="en-ZA" i="1" dirty="0"/>
              <a:t>IF YOU DO NOT HAVE ACCESS TO THE INTERNET, SACE WILL MAKE THE INFORMATION ON THE CPTD SELF-SERVICE PORTAL AVAILABLE TO YOU MANUALLY. </a:t>
            </a:r>
          </a:p>
          <a:p>
            <a:endParaRPr lang="en-ZA" i="1" dirty="0"/>
          </a:p>
          <a:p>
            <a:endParaRPr lang="en-ZA" dirty="0"/>
          </a:p>
        </p:txBody>
      </p:sp>
      <p:sp>
        <p:nvSpPr>
          <p:cNvPr id="30" name="Rechteck 5"/>
          <p:cNvSpPr>
            <a:spLocks/>
          </p:cNvSpPr>
          <p:nvPr/>
        </p:nvSpPr>
        <p:spPr>
          <a:xfrm>
            <a:off x="0" y="1196752"/>
            <a:ext cx="2068512" cy="1728788"/>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ZA" sz="1600" b="1" dirty="0">
                <a:solidFill>
                  <a:schemeClr val="bg1"/>
                </a:solidFill>
              </a:rPr>
              <a:t>WHAT HAPPENS IF I LOOSE MY USERNAME AND/OR PASSWORD?</a:t>
            </a:r>
            <a:r>
              <a:rPr lang="en-ZA" sz="1600" dirty="0">
                <a:solidFill>
                  <a:schemeClr val="bg1"/>
                </a:solidFill>
              </a:rPr>
              <a:t/>
            </a:r>
            <a:br>
              <a:rPr lang="en-ZA" sz="1600" dirty="0">
                <a:solidFill>
                  <a:schemeClr val="bg1"/>
                </a:solidFill>
              </a:rPr>
            </a:br>
            <a:endParaRPr lang="en-GB" sz="1600" b="1" dirty="0">
              <a:solidFill>
                <a:schemeClr val="bg1"/>
              </a:solidFill>
            </a:endParaRPr>
          </a:p>
        </p:txBody>
      </p:sp>
      <p:sp>
        <p:nvSpPr>
          <p:cNvPr id="28" name="Text Placeholder 5"/>
          <p:cNvSpPr txBox="1">
            <a:spLocks/>
          </p:cNvSpPr>
          <p:nvPr/>
        </p:nvSpPr>
        <p:spPr>
          <a:xfrm>
            <a:off x="2339752" y="4797152"/>
            <a:ext cx="6408712" cy="1727200"/>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marL="342900" lvl="1" indent="-342900">
              <a:buFont typeface="Arial" pitchFamily="34" charset="0"/>
              <a:buChar char="•"/>
            </a:pPr>
            <a:r>
              <a:rPr lang="en-ZA" sz="2000" b="1" dirty="0"/>
              <a:t>TEACHERS</a:t>
            </a:r>
            <a:r>
              <a:rPr lang="en-ZA" sz="2000" dirty="0"/>
              <a:t> promoted to HOD, OR Deputy Principal OR Principal Positions, throughout the year, continue with their 2016-2018 cycle (will have a different cycle as compared to the rest of the 1</a:t>
            </a:r>
            <a:r>
              <a:rPr lang="en-ZA" sz="2000" baseline="30000" dirty="0"/>
              <a:t>st and</a:t>
            </a:r>
            <a:r>
              <a:rPr lang="en-ZA" sz="2000" dirty="0"/>
              <a:t> second cohort)</a:t>
            </a:r>
          </a:p>
        </p:txBody>
      </p:sp>
      <p:sp>
        <p:nvSpPr>
          <p:cNvPr id="29" name="Rechteck 5"/>
          <p:cNvSpPr>
            <a:spLocks/>
          </p:cNvSpPr>
          <p:nvPr/>
        </p:nvSpPr>
        <p:spPr>
          <a:xfrm>
            <a:off x="0" y="4653136"/>
            <a:ext cx="2082800" cy="1681163"/>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spcBef>
                <a:spcPts val="500"/>
              </a:spcBef>
              <a:spcAft>
                <a:spcPts val="900"/>
              </a:spcAft>
              <a:buClr>
                <a:srgbClr val="956E8E"/>
              </a:buClr>
              <a:buSzPct val="130000"/>
              <a:defRPr/>
            </a:pPr>
            <a:r>
              <a:rPr lang="en-ZA" sz="1600" b="1" dirty="0">
                <a:solidFill>
                  <a:schemeClr val="bg1"/>
                </a:solidFill>
              </a:rPr>
              <a:t>WHAT HAPPENS IF I AM PROMOTED IN 2015?</a:t>
            </a:r>
            <a:endParaRPr lang="en-GB" sz="1600" b="1" dirty="0">
              <a:solidFill>
                <a:schemeClr val="bg1"/>
              </a:solidFill>
            </a:endParaRPr>
          </a:p>
        </p:txBody>
      </p:sp>
      <p:sp>
        <p:nvSpPr>
          <p:cNvPr id="37" name="AutoShape 6"/>
          <p:cNvSpPr>
            <a:spLocks noChangeArrowheads="1"/>
          </p:cNvSpPr>
          <p:nvPr>
            <p:custDataLst>
              <p:tags r:id="rId2"/>
            </p:custDataLst>
          </p:nvPr>
        </p:nvSpPr>
        <p:spPr bwMode="auto">
          <a:xfrm rot="5400000">
            <a:off x="1581820" y="1882676"/>
            <a:ext cx="1366837" cy="427038"/>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38" name="AutoShape 6"/>
          <p:cNvSpPr>
            <a:spLocks noChangeArrowheads="1"/>
          </p:cNvSpPr>
          <p:nvPr>
            <p:custDataLst>
              <p:tags r:id="rId3"/>
            </p:custDataLst>
          </p:nvPr>
        </p:nvSpPr>
        <p:spPr bwMode="auto">
          <a:xfrm rot="5400000">
            <a:off x="1550070" y="5370810"/>
            <a:ext cx="1439862" cy="436563"/>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29709"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9709E97B-8623-4A9B-B163-8AFFA3B4A389}" type="slidenum">
              <a:rPr lang="en-ZA" smtClean="0">
                <a:solidFill>
                  <a:srgbClr val="003399"/>
                </a:solidFill>
              </a:rPr>
              <a:pPr fontAlgn="base">
                <a:spcBef>
                  <a:spcPct val="0"/>
                </a:spcBef>
                <a:spcAft>
                  <a:spcPct val="0"/>
                </a:spcAft>
                <a:defRPr/>
              </a:pPr>
              <a:t>55</a:t>
            </a:fld>
            <a:endParaRPr lang="en-ZA" smtClean="0">
              <a:solidFill>
                <a:srgbClr val="003399"/>
              </a:solidFill>
            </a:endParaRPr>
          </a:p>
        </p:txBody>
      </p:sp>
      <p:pic>
        <p:nvPicPr>
          <p:cNvPr id="55306" name="Picture 3" descr="../../../My%20Documents/Logos/SACE%20Logo%20col.jpg"/>
          <p:cNvPicPr>
            <a:picLocks noChangeAspect="1" noChangeArrowheads="1"/>
          </p:cNvPicPr>
          <p:nvPr/>
        </p:nvPicPr>
        <p:blipFill>
          <a:blip r:embed="rId7" r:link="rId8" cstate="print"/>
          <a:srcRect/>
          <a:stretch>
            <a:fillRect/>
          </a:stretch>
        </p:blipFill>
        <p:spPr bwMode="auto">
          <a:xfrm>
            <a:off x="7997825" y="90488"/>
            <a:ext cx="906463" cy="612775"/>
          </a:xfrm>
          <a:prstGeom prst="rect">
            <a:avLst/>
          </a:prstGeom>
          <a:noFill/>
          <a:ln w="6350">
            <a:solidFill>
              <a:srgbClr val="000000"/>
            </a:solidFill>
            <a:miter lim="800000"/>
            <a:headEnd/>
            <a:tailEnd/>
          </a:ln>
        </p:spPr>
      </p:pic>
    </p:spTree>
    <p:custDataLst>
      <p:tags r:id="rId1"/>
    </p:custDataLst>
    <p:extLst>
      <p:ext uri="{BB962C8B-B14F-4D97-AF65-F5344CB8AC3E}">
        <p14:creationId xmlns="" xmlns:p14="http://schemas.microsoft.com/office/powerpoint/2010/main" val="4786407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96752"/>
            <a:ext cx="8229600" cy="1143000"/>
          </a:xfrm>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a:t/>
            </a:r>
            <a:br>
              <a:rPr lang="en-ZA" dirty="0"/>
            </a:br>
            <a:r>
              <a:rPr lang="en-ZA" dirty="0" smtClean="0"/>
              <a:t/>
            </a:r>
            <a:br>
              <a:rPr lang="en-ZA" dirty="0" smtClean="0"/>
            </a:br>
            <a:r>
              <a:rPr lang="en-ZA" b="1" dirty="0" smtClean="0"/>
              <a:t>THANK YOU</a:t>
            </a:r>
            <a:r>
              <a:rPr lang="en-ZA" dirty="0" smtClean="0"/>
              <a:t/>
            </a:r>
            <a:br>
              <a:rPr lang="en-ZA" dirty="0" smtClean="0"/>
            </a:br>
            <a:r>
              <a:rPr lang="en-ZA" dirty="0"/>
              <a:t/>
            </a:r>
            <a:br>
              <a:rPr lang="en-ZA" dirty="0"/>
            </a:br>
            <a:r>
              <a:rPr lang="en-ZA" b="1" dirty="0" smtClean="0"/>
              <a:t>SACE</a:t>
            </a:r>
            <a:r>
              <a:rPr lang="en-ZA" dirty="0" smtClean="0"/>
              <a:t/>
            </a:r>
            <a:br>
              <a:rPr lang="en-ZA" dirty="0" smtClean="0"/>
            </a:br>
            <a:r>
              <a:rPr lang="en-ZA" sz="3600" dirty="0" smtClean="0"/>
              <a:t>PRIVATE BAG X 127</a:t>
            </a:r>
            <a:br>
              <a:rPr lang="en-ZA" sz="3600" dirty="0" smtClean="0"/>
            </a:br>
            <a:r>
              <a:rPr lang="en-ZA" sz="3600" dirty="0" smtClean="0"/>
              <a:t>CENTURION</a:t>
            </a:r>
            <a:br>
              <a:rPr lang="en-ZA" sz="3600" dirty="0" smtClean="0"/>
            </a:br>
            <a:r>
              <a:rPr lang="en-ZA" sz="3600" dirty="0" smtClean="0"/>
              <a:t>0046</a:t>
            </a:r>
            <a:br>
              <a:rPr lang="en-ZA" sz="3600" dirty="0" smtClean="0"/>
            </a:br>
            <a:r>
              <a:rPr lang="en-ZA" sz="3600" dirty="0" smtClean="0"/>
              <a:t>012 663 9517</a:t>
            </a:r>
            <a:br>
              <a:rPr lang="en-ZA" sz="3600" dirty="0" smtClean="0"/>
            </a:br>
            <a:r>
              <a:rPr lang="en-ZA" sz="3600" dirty="0" smtClean="0">
                <a:hlinkClick r:id="rId2"/>
              </a:rPr>
              <a:t>member@sace.org.za</a:t>
            </a:r>
            <a:r>
              <a:rPr lang="en-ZA" sz="3600" dirty="0" smtClean="0"/>
              <a:t/>
            </a:r>
            <a:br>
              <a:rPr lang="en-ZA" sz="3600" dirty="0" smtClean="0"/>
            </a:br>
            <a:r>
              <a:rPr lang="en-ZA" sz="3600" dirty="0" smtClean="0"/>
              <a:t>086 571 5260 (</a:t>
            </a:r>
            <a:r>
              <a:rPr lang="en-ZA" sz="3600" b="1" dirty="0" smtClean="0"/>
              <a:t>Fax to Email</a:t>
            </a:r>
            <a:r>
              <a:rPr lang="en-ZA" sz="3600" dirty="0" smtClean="0"/>
              <a:t>)</a:t>
            </a:r>
            <a:br>
              <a:rPr lang="en-ZA" sz="3600" dirty="0" smtClean="0"/>
            </a:br>
            <a:r>
              <a:rPr lang="en-ZA" sz="3600" dirty="0" smtClean="0">
                <a:hlinkClick r:id="rId3"/>
              </a:rPr>
              <a:t>www.sace.org.za</a:t>
            </a:r>
            <a:r>
              <a:rPr lang="en-ZA" sz="3600" dirty="0" smtClean="0"/>
              <a:t/>
            </a:r>
            <a:br>
              <a:rPr lang="en-ZA" sz="3600" dirty="0" smtClean="0"/>
            </a:br>
            <a:endParaRPr lang="en-ZA" sz="3600" dirty="0"/>
          </a:p>
        </p:txBody>
      </p:sp>
      <p:sp>
        <p:nvSpPr>
          <p:cNvPr id="4" name="Slide Number Placeholder 3"/>
          <p:cNvSpPr>
            <a:spLocks noGrp="1"/>
          </p:cNvSpPr>
          <p:nvPr>
            <p:ph type="sldNum" sz="quarter" idx="12"/>
          </p:nvPr>
        </p:nvSpPr>
        <p:spPr/>
        <p:txBody>
          <a:bodyPr/>
          <a:lstStyle/>
          <a:p>
            <a:pPr>
              <a:defRPr/>
            </a:pPr>
            <a:fld id="{FBC7E1DC-9239-43AE-A70A-37C94539FB3F}" type="slidenum">
              <a:rPr lang="en-ZA" smtClean="0"/>
              <a:pPr>
                <a:defRPr/>
              </a:pPr>
              <a:t>56</a:t>
            </a:fld>
            <a:endParaRPr lang="en-ZA" dirty="0"/>
          </a:p>
        </p:txBody>
      </p:sp>
    </p:spTree>
    <p:extLst>
      <p:ext uri="{BB962C8B-B14F-4D97-AF65-F5344CB8AC3E}">
        <p14:creationId xmlns="" xmlns:p14="http://schemas.microsoft.com/office/powerpoint/2010/main" val="236900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95275" y="180976"/>
            <a:ext cx="8597900" cy="558800"/>
          </a:xfrm>
        </p:spPr>
        <p:txBody>
          <a:bodyPr>
            <a:normAutofit fontScale="90000"/>
          </a:bodyPr>
          <a:lstStyle/>
          <a:p>
            <a:r>
              <a:rPr lang="en-GB" b="1" dirty="0" smtClean="0"/>
              <a:t>National Policy Context Continue</a:t>
            </a:r>
            <a:r>
              <a:rPr lang="en-GB" dirty="0" smtClean="0"/>
              <a:t>….</a:t>
            </a:r>
          </a:p>
        </p:txBody>
      </p:sp>
      <p:sp>
        <p:nvSpPr>
          <p:cNvPr id="8" name="Text Placeholder 5"/>
          <p:cNvSpPr txBox="1">
            <a:spLocks/>
          </p:cNvSpPr>
          <p:nvPr/>
        </p:nvSpPr>
        <p:spPr>
          <a:xfrm>
            <a:off x="2555875" y="2133601"/>
            <a:ext cx="6350000" cy="1644650"/>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Launch of Integrated Strategic Planning Framework for Teacher Education in South Africa (ISPFTED SA)</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smtClean="0">
                <a:solidFill>
                  <a:prstClr val="black"/>
                </a:solidFill>
              </a:rPr>
              <a:t>Continuing Professional Teacher Development System prominent part in the ISPFTED SA.</a:t>
            </a:r>
          </a:p>
          <a:p>
            <a:pPr lvl="1" fontAlgn="auto">
              <a:spcBef>
                <a:spcPts val="300"/>
              </a:spcBef>
              <a:spcAft>
                <a:spcPts val="0"/>
              </a:spcAft>
              <a:buClr>
                <a:srgbClr val="002060"/>
              </a:buClr>
              <a:buFontTx/>
              <a:buBlip>
                <a:blip r:embed="rId7"/>
              </a:buBlip>
              <a:defRPr/>
            </a:pPr>
            <a:r>
              <a:rPr lang="en-US" sz="1800" dirty="0" smtClean="0">
                <a:solidFill>
                  <a:prstClr val="black"/>
                </a:solidFill>
              </a:rPr>
              <a:t>Connected to Targets and Outcomes of the Action Plan to 2014</a:t>
            </a:r>
            <a:endParaRPr lang="en-US" sz="1800" dirty="0">
              <a:solidFill>
                <a:prstClr val="black"/>
              </a:solidFill>
            </a:endParaRPr>
          </a:p>
        </p:txBody>
      </p:sp>
      <p:sp>
        <p:nvSpPr>
          <p:cNvPr id="30" name="Rechteck 5"/>
          <p:cNvSpPr>
            <a:spLocks/>
          </p:cNvSpPr>
          <p:nvPr/>
        </p:nvSpPr>
        <p:spPr>
          <a:xfrm>
            <a:off x="260350" y="2459039"/>
            <a:ext cx="1909763" cy="992187"/>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05 April 2011  </a:t>
            </a:r>
          </a:p>
        </p:txBody>
      </p:sp>
      <p:sp>
        <p:nvSpPr>
          <p:cNvPr id="37" name="AutoShape 6"/>
          <p:cNvSpPr>
            <a:spLocks noChangeArrowheads="1"/>
          </p:cNvSpPr>
          <p:nvPr>
            <p:custDataLst>
              <p:tags r:id="rId2"/>
            </p:custDataLst>
          </p:nvPr>
        </p:nvSpPr>
        <p:spPr bwMode="auto">
          <a:xfrm rot="5400000">
            <a:off x="1890714" y="4873624"/>
            <a:ext cx="995362" cy="363539"/>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
        <p:nvSpPr>
          <p:cNvPr id="30727" name="Slide Number Placeholder 2"/>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4917174-3689-476E-8BFF-E7306789DDE7}" type="slidenum">
              <a:rPr lang="en-ZA" smtClean="0">
                <a:solidFill>
                  <a:srgbClr val="003399"/>
                </a:solidFill>
              </a:rPr>
              <a:pPr fontAlgn="base">
                <a:spcBef>
                  <a:spcPct val="0"/>
                </a:spcBef>
                <a:spcAft>
                  <a:spcPct val="0"/>
                </a:spcAft>
                <a:defRPr/>
              </a:pPr>
              <a:t>6</a:t>
            </a:fld>
            <a:endParaRPr lang="en-ZA" smtClean="0">
              <a:solidFill>
                <a:srgbClr val="003399"/>
              </a:solidFill>
            </a:endParaRPr>
          </a:p>
        </p:txBody>
      </p:sp>
      <p:sp>
        <p:nvSpPr>
          <p:cNvPr id="9" name="Rechteck 5"/>
          <p:cNvSpPr>
            <a:spLocks/>
          </p:cNvSpPr>
          <p:nvPr/>
        </p:nvSpPr>
        <p:spPr>
          <a:xfrm>
            <a:off x="300039" y="4616451"/>
            <a:ext cx="1879600" cy="936625"/>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2012</a:t>
            </a:r>
            <a:r>
              <a:rPr lang="en-GB" sz="1600" b="1" dirty="0">
                <a:solidFill>
                  <a:prstClr val="white"/>
                </a:solidFill>
              </a:rPr>
              <a:t> </a:t>
            </a:r>
            <a:r>
              <a:rPr lang="en-GB" sz="1200" b="1" dirty="0">
                <a:solidFill>
                  <a:prstClr val="white"/>
                </a:solidFill>
              </a:rPr>
              <a:t> </a:t>
            </a:r>
          </a:p>
        </p:txBody>
      </p:sp>
      <p:sp>
        <p:nvSpPr>
          <p:cNvPr id="11" name="Text Placeholder 5"/>
          <p:cNvSpPr txBox="1">
            <a:spLocks/>
          </p:cNvSpPr>
          <p:nvPr/>
        </p:nvSpPr>
        <p:spPr>
          <a:xfrm>
            <a:off x="2570163" y="3860800"/>
            <a:ext cx="6350000" cy="2447925"/>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National Development Plan </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smtClean="0">
                <a:solidFill>
                  <a:prstClr val="black"/>
                </a:solidFill>
              </a:rPr>
              <a:t>Teachers must take responsibility for their own professional development.</a:t>
            </a:r>
          </a:p>
          <a:p>
            <a:pPr lvl="1" fontAlgn="auto">
              <a:spcBef>
                <a:spcPts val="300"/>
              </a:spcBef>
              <a:spcAft>
                <a:spcPts val="0"/>
              </a:spcAft>
              <a:buClr>
                <a:srgbClr val="002060"/>
              </a:buClr>
              <a:buFontTx/>
              <a:buBlip>
                <a:blip r:embed="rId7"/>
              </a:buBlip>
              <a:defRPr/>
            </a:pPr>
            <a:r>
              <a:rPr lang="en-US" sz="1800" dirty="0" smtClean="0">
                <a:solidFill>
                  <a:prstClr val="black"/>
                </a:solidFill>
              </a:rPr>
              <a:t>SACE as professional body </a:t>
            </a:r>
            <a:r>
              <a:rPr lang="en-US" sz="1800" b="1" u="sng" dirty="0" smtClean="0"/>
              <a:t>mus</a:t>
            </a:r>
            <a:r>
              <a:rPr lang="en-US" sz="1800" b="1" dirty="0" smtClean="0"/>
              <a:t>t</a:t>
            </a:r>
            <a:r>
              <a:rPr lang="en-US" sz="1800" dirty="0" smtClean="0">
                <a:solidFill>
                  <a:prstClr val="black"/>
                </a:solidFill>
              </a:rPr>
              <a:t> ensure that teachers participate in Continuing Professional Teacher Development activities. </a:t>
            </a:r>
          </a:p>
          <a:p>
            <a:pPr lvl="1" fontAlgn="auto">
              <a:spcBef>
                <a:spcPts val="300"/>
              </a:spcBef>
              <a:spcAft>
                <a:spcPts val="0"/>
              </a:spcAft>
              <a:buClr>
                <a:srgbClr val="002060"/>
              </a:buClr>
              <a:buFontTx/>
              <a:buBlip>
                <a:blip r:embed="rId7"/>
              </a:buBlip>
              <a:defRPr/>
            </a:pPr>
            <a:r>
              <a:rPr lang="en-US" sz="1800" dirty="0" smtClean="0">
                <a:solidFill>
                  <a:prstClr val="black"/>
                </a:solidFill>
              </a:rPr>
              <a:t>On completion – system to earn professional development points towards CPTD as per SACE Council requirement</a:t>
            </a:r>
            <a:r>
              <a:rPr lang="en-US" dirty="0" smtClean="0">
                <a:solidFill>
                  <a:prstClr val="black"/>
                </a:solidFill>
              </a:rPr>
              <a:t>.</a:t>
            </a:r>
            <a:endParaRPr lang="en-US" dirty="0">
              <a:solidFill>
                <a:prstClr val="black"/>
              </a:solidFill>
            </a:endParaRPr>
          </a:p>
        </p:txBody>
      </p:sp>
      <p:sp>
        <p:nvSpPr>
          <p:cNvPr id="10" name="AutoShape 6"/>
          <p:cNvSpPr>
            <a:spLocks noChangeArrowheads="1"/>
          </p:cNvSpPr>
          <p:nvPr>
            <p:custDataLst>
              <p:tags r:id="rId3"/>
            </p:custDataLst>
          </p:nvPr>
        </p:nvSpPr>
        <p:spPr bwMode="auto">
          <a:xfrm rot="5400000">
            <a:off x="1862138" y="2773363"/>
            <a:ext cx="1008062" cy="347663"/>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pic>
        <p:nvPicPr>
          <p:cNvPr id="30730" name="Picture 3" descr="../../../My%20Documents/Logos/SACE%20Logo%20col.jpg"/>
          <p:cNvPicPr>
            <a:picLocks noChangeAspect="1" noChangeArrowheads="1"/>
          </p:cNvPicPr>
          <p:nvPr/>
        </p:nvPicPr>
        <p:blipFill>
          <a:blip r:embed="rId8" r:link="rId9" cstate="print"/>
          <a:srcRect/>
          <a:stretch>
            <a:fillRect/>
          </a:stretch>
        </p:blipFill>
        <p:spPr bwMode="auto">
          <a:xfrm>
            <a:off x="8004177" y="173038"/>
            <a:ext cx="758825" cy="512762"/>
          </a:xfrm>
          <a:prstGeom prst="rect">
            <a:avLst/>
          </a:prstGeom>
          <a:noFill/>
          <a:ln w="6350">
            <a:solidFill>
              <a:srgbClr val="000000"/>
            </a:solidFill>
            <a:miter lim="800000"/>
            <a:headEnd/>
            <a:tailEnd/>
          </a:ln>
        </p:spPr>
      </p:pic>
      <p:sp>
        <p:nvSpPr>
          <p:cNvPr id="13" name="Rechteck 5"/>
          <p:cNvSpPr>
            <a:spLocks/>
          </p:cNvSpPr>
          <p:nvPr/>
        </p:nvSpPr>
        <p:spPr>
          <a:xfrm>
            <a:off x="280989" y="1000126"/>
            <a:ext cx="1897063" cy="1008063"/>
          </a:xfrm>
          <a:prstGeom prst="rect">
            <a:avLst/>
          </a:prstGeom>
          <a:solidFill>
            <a:schemeClr val="tx2"/>
          </a:solidFill>
          <a:ln w="12700">
            <a:noFill/>
          </a:ln>
        </p:spPr>
        <p:style>
          <a:lnRef idx="1">
            <a:schemeClr val="accent1"/>
          </a:lnRef>
          <a:fillRef idx="0">
            <a:schemeClr val="accent1"/>
          </a:fillRef>
          <a:effectRef idx="0">
            <a:schemeClr val="accent1"/>
          </a:effectRef>
          <a:fontRef idx="minor">
            <a:schemeClr val="tx1"/>
          </a:fontRef>
        </p:style>
        <p:txBody>
          <a:bodyPr lIns="72000" tIns="72000" rIns="72000" bIns="72000" anchor="ctr"/>
          <a:lstStyle/>
          <a:p>
            <a:pPr algn="ctr">
              <a:spcBef>
                <a:spcPts val="500"/>
              </a:spcBef>
              <a:spcAft>
                <a:spcPts val="900"/>
              </a:spcAft>
              <a:buClr>
                <a:srgbClr val="956E8E"/>
              </a:buClr>
              <a:buSzPct val="130000"/>
              <a:defRPr/>
            </a:pPr>
            <a:r>
              <a:rPr lang="en-GB" sz="2000" b="1" dirty="0">
                <a:solidFill>
                  <a:prstClr val="white"/>
                </a:solidFill>
              </a:rPr>
              <a:t>June – July 2009 </a:t>
            </a:r>
          </a:p>
        </p:txBody>
      </p:sp>
      <p:sp>
        <p:nvSpPr>
          <p:cNvPr id="14" name="Text Placeholder 5"/>
          <p:cNvSpPr txBox="1">
            <a:spLocks/>
          </p:cNvSpPr>
          <p:nvPr/>
        </p:nvSpPr>
        <p:spPr>
          <a:xfrm>
            <a:off x="2483769" y="764705"/>
            <a:ext cx="6336704" cy="1295871"/>
          </a:xfrm>
          <a:prstGeom prst="rect">
            <a:avLst/>
          </a:prstGeom>
          <a:solidFill>
            <a:schemeClr val="accent4">
              <a:lumMod val="20000"/>
              <a:lumOff val="80000"/>
            </a:schemeClr>
          </a:solidFill>
        </p:spPr>
        <p:txBody>
          <a:bodyPr lIns="360000" tIns="72000" rIns="72000" bIns="72000"/>
          <a:lstStyle>
            <a:lvl1pPr algn="l" rtl="0" eaLnBrk="1" fontAlgn="base" hangingPunct="1">
              <a:spcBef>
                <a:spcPts val="600"/>
              </a:spcBef>
              <a:spcAft>
                <a:spcPct val="0"/>
              </a:spcAft>
              <a:defRPr sz="1600" b="1">
                <a:solidFill>
                  <a:schemeClr val="tx1"/>
                </a:solidFill>
                <a:latin typeface="+mn-lt"/>
                <a:ea typeface="+mn-ea"/>
                <a:cs typeface="+mn-cs"/>
              </a:defRPr>
            </a:lvl1pPr>
            <a:lvl2pPr marL="180000" indent="-180000" algn="l" rtl="0" eaLnBrk="1" fontAlgn="base" hangingPunct="1">
              <a:spcBef>
                <a:spcPts val="600"/>
              </a:spcBef>
              <a:spcAft>
                <a:spcPct val="0"/>
              </a:spcAft>
              <a:buClr>
                <a:schemeClr val="tx2"/>
              </a:buClr>
              <a:buChar char="•"/>
              <a:defRPr sz="1600">
                <a:solidFill>
                  <a:schemeClr val="tx1"/>
                </a:solidFill>
                <a:latin typeface="+mn-lt"/>
                <a:cs typeface="+mn-cs"/>
              </a:defRPr>
            </a:lvl2pPr>
            <a:lvl3pPr marL="36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3pPr>
            <a:lvl4pPr marL="54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4pPr>
            <a:lvl5pPr marL="720000" indent="-180000" algn="l" rtl="0" eaLnBrk="1" fontAlgn="base" hangingPunct="1">
              <a:spcBef>
                <a:spcPts val="600"/>
              </a:spcBef>
              <a:spcAft>
                <a:spcPct val="0"/>
              </a:spcAft>
              <a:buClr>
                <a:schemeClr val="tx2"/>
              </a:buClr>
              <a:buFont typeface="Arial" charset="0"/>
              <a:buChar char="–"/>
              <a:defRPr sz="1600">
                <a:solidFill>
                  <a:schemeClr val="tx1"/>
                </a:solidFill>
                <a:latin typeface="+mn-lt"/>
                <a:cs typeface="+mn-cs"/>
              </a:defRPr>
            </a:lvl5pPr>
            <a:lvl6pPr marL="25161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eaLnBrk="1" fontAlgn="base" hangingPunct="1">
              <a:spcBef>
                <a:spcPct val="20000"/>
              </a:spcBef>
              <a:spcAft>
                <a:spcPct val="0"/>
              </a:spcAft>
              <a:buClr>
                <a:schemeClr val="tx2"/>
              </a:buClr>
              <a:buFont typeface="Arial" charset="0"/>
              <a:buChar char="–"/>
              <a:defRPr sz="1600">
                <a:solidFill>
                  <a:schemeClr val="tx1"/>
                </a:solidFill>
                <a:latin typeface="+mn-lt"/>
                <a:cs typeface="+mn-cs"/>
              </a:defRPr>
            </a:lvl9pPr>
          </a:lstStyle>
          <a:p>
            <a:pPr fontAlgn="auto">
              <a:spcBef>
                <a:spcPts val="300"/>
              </a:spcBef>
              <a:spcAft>
                <a:spcPts val="0"/>
              </a:spcAft>
              <a:defRPr/>
            </a:pPr>
            <a:r>
              <a:rPr lang="en-US" sz="1800" dirty="0" smtClean="0">
                <a:solidFill>
                  <a:prstClr val="black"/>
                </a:solidFill>
              </a:rPr>
              <a:t>Teacher Development Summit </a:t>
            </a:r>
            <a:endParaRPr lang="en-US" sz="1800" dirty="0">
              <a:solidFill>
                <a:prstClr val="black"/>
              </a:solidFill>
            </a:endParaRPr>
          </a:p>
          <a:p>
            <a:pPr lvl="1" fontAlgn="auto">
              <a:spcBef>
                <a:spcPts val="300"/>
              </a:spcBef>
              <a:spcAft>
                <a:spcPts val="0"/>
              </a:spcAft>
              <a:buClr>
                <a:srgbClr val="002060"/>
              </a:buClr>
              <a:buFontTx/>
              <a:buBlip>
                <a:blip r:embed="rId7"/>
              </a:buBlip>
              <a:defRPr/>
            </a:pPr>
            <a:r>
              <a:rPr lang="en-US" sz="1800" dirty="0" smtClean="0">
                <a:solidFill>
                  <a:prstClr val="black"/>
                </a:solidFill>
              </a:rPr>
              <a:t>Basis for new strengthened, integrated national plan for teacher development </a:t>
            </a:r>
            <a:endParaRPr lang="en-US" sz="1800" dirty="0">
              <a:solidFill>
                <a:prstClr val="black"/>
              </a:solidFill>
            </a:endParaRPr>
          </a:p>
          <a:p>
            <a:pPr marL="180000" lvl="2" indent="0" fontAlgn="auto">
              <a:spcBef>
                <a:spcPts val="300"/>
              </a:spcBef>
              <a:spcAft>
                <a:spcPts val="0"/>
              </a:spcAft>
              <a:buClr>
                <a:srgbClr val="998F86"/>
              </a:buClr>
              <a:buFont typeface="Arial" charset="0"/>
              <a:buNone/>
              <a:defRPr/>
            </a:pPr>
            <a:endParaRPr lang="en-US" sz="1000" dirty="0">
              <a:solidFill>
                <a:prstClr val="black"/>
              </a:solidFill>
            </a:endParaRPr>
          </a:p>
        </p:txBody>
      </p:sp>
      <p:sp>
        <p:nvSpPr>
          <p:cNvPr id="15" name="AutoShape 6"/>
          <p:cNvSpPr>
            <a:spLocks noChangeArrowheads="1"/>
          </p:cNvSpPr>
          <p:nvPr>
            <p:custDataLst>
              <p:tags r:id="rId4"/>
            </p:custDataLst>
          </p:nvPr>
        </p:nvSpPr>
        <p:spPr bwMode="auto">
          <a:xfrm rot="5400000">
            <a:off x="1852613" y="1320801"/>
            <a:ext cx="1027113" cy="347663"/>
          </a:xfrm>
          <a:prstGeom prst="triangle">
            <a:avLst>
              <a:gd name="adj" fmla="val 50000"/>
            </a:avLst>
          </a:prstGeom>
          <a:solidFill>
            <a:schemeClr val="accent3"/>
          </a:solidFill>
          <a:ln w="28575" algn="ctr">
            <a:solidFill>
              <a:schemeClr val="bg1"/>
            </a:solidFill>
            <a:miter lim="800000"/>
            <a:headEnd/>
            <a:tailEnd/>
          </a:ln>
          <a:effectLst/>
          <a:extLst/>
        </p:spPr>
        <p:txBody>
          <a:bodyPr rot="10800000" vert="eaVert" wrap="none" lIns="90000" rIns="720000" anchor="ctr"/>
          <a:lstStyle/>
          <a:p>
            <a:pPr algn="r">
              <a:defRPr/>
            </a:pPr>
            <a:endParaRPr lang="en-GB" sz="1200" b="1">
              <a:solidFill>
                <a:prstClr val="white"/>
              </a:solidFill>
              <a:latin typeface="Arial" charset="0"/>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95536" y="3212976"/>
            <a:ext cx="8229600" cy="1143000"/>
          </a:xfrm>
        </p:spPr>
        <p:txBody>
          <a:bodyPr>
            <a:normAutofit fontScale="90000"/>
          </a:bodyPr>
          <a:lstStyle/>
          <a:p>
            <a:r>
              <a:rPr lang="en-ZA" b="1" dirty="0" smtClean="0"/>
              <a:t>WHAT IS THE CPTD MANAGEMENT SYSTEM?</a:t>
            </a:r>
            <a:endParaRPr lang="en-ZA" b="1" dirty="0"/>
          </a:p>
        </p:txBody>
      </p:sp>
      <p:sp>
        <p:nvSpPr>
          <p:cNvPr id="4" name="Slide Number Placeholder 3"/>
          <p:cNvSpPr>
            <a:spLocks noGrp="1"/>
          </p:cNvSpPr>
          <p:nvPr>
            <p:ph type="sldNum" sz="quarter" idx="12"/>
          </p:nvPr>
        </p:nvSpPr>
        <p:spPr/>
        <p:txBody>
          <a:bodyPr/>
          <a:lstStyle/>
          <a:p>
            <a:pPr>
              <a:defRPr/>
            </a:pPr>
            <a:fld id="{FBC7E1DC-9239-43AE-A70A-37C94539FB3F}" type="slidenum">
              <a:rPr lang="en-ZA" smtClean="0"/>
              <a:pPr>
                <a:defRPr/>
              </a:pPr>
              <a:t>7</a:t>
            </a:fld>
            <a:endParaRPr lang="en-ZA" dirty="0"/>
          </a:p>
        </p:txBody>
      </p:sp>
      <p:pic>
        <p:nvPicPr>
          <p:cNvPr id="8" name="Picture 2"/>
          <p:cNvPicPr>
            <a:picLocks noChangeAspect="1" noChangeArrowheads="1"/>
          </p:cNvPicPr>
          <p:nvPr/>
        </p:nvPicPr>
        <p:blipFill>
          <a:blip r:embed="rId2" cstate="print"/>
          <a:srcRect/>
          <a:stretch>
            <a:fillRect/>
          </a:stretch>
        </p:blipFill>
        <p:spPr bwMode="auto">
          <a:xfrm>
            <a:off x="3491880" y="332656"/>
            <a:ext cx="1872208" cy="185727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6"/>
          <p:cNvSpPr>
            <a:spLocks noGrp="1"/>
          </p:cNvSpPr>
          <p:nvPr>
            <p:ph type="title"/>
          </p:nvPr>
        </p:nvSpPr>
        <p:spPr>
          <a:xfrm>
            <a:off x="0" y="0"/>
            <a:ext cx="8893175" cy="558800"/>
          </a:xfrm>
        </p:spPr>
        <p:txBody>
          <a:bodyPr>
            <a:normAutofit fontScale="90000"/>
          </a:bodyPr>
          <a:lstStyle/>
          <a:p>
            <a:r>
              <a:rPr lang="en-GB" sz="4000" b="1" dirty="0" smtClean="0"/>
              <a:t>Why Professional/ Teacher Development</a:t>
            </a:r>
            <a:r>
              <a:rPr lang="en-GB" dirty="0" smtClean="0"/>
              <a:t>?</a:t>
            </a:r>
          </a:p>
        </p:txBody>
      </p:sp>
      <p:sp>
        <p:nvSpPr>
          <p:cNvPr id="33795" name="Slide Number Placeholder 1"/>
          <p:cNvSpPr>
            <a:spLocks noGrp="1"/>
          </p:cNvSpPr>
          <p:nvPr>
            <p:ph type="sldNum" sz="quarter" idx="18"/>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106C32CD-44DE-4DB3-B67D-7D36F7D75513}" type="slidenum">
              <a:rPr lang="en-ZA" smtClean="0">
                <a:solidFill>
                  <a:schemeClr val="tx2"/>
                </a:solidFill>
              </a:rPr>
              <a:pPr fontAlgn="base">
                <a:spcBef>
                  <a:spcPct val="0"/>
                </a:spcBef>
                <a:spcAft>
                  <a:spcPct val="0"/>
                </a:spcAft>
                <a:defRPr/>
              </a:pPr>
              <a:t>8</a:t>
            </a:fld>
            <a:endParaRPr lang="en-ZA" smtClean="0">
              <a:solidFill>
                <a:schemeClr val="tx2"/>
              </a:solidFill>
            </a:endParaRPr>
          </a:p>
        </p:txBody>
      </p:sp>
      <p:pic>
        <p:nvPicPr>
          <p:cNvPr id="15" name="Content Placeholder 14"/>
          <p:cNvPicPr>
            <a:picLocks noGrp="1" noChangeAspect="1"/>
          </p:cNvPicPr>
          <p:nvPr>
            <p:ph type="pic" sz="quarter" idx="14"/>
          </p:nvPr>
        </p:nvPicPr>
        <p:blipFill>
          <a:blip r:embed="rId5" cstate="print">
            <a:extLst>
              <a:ext uri="{28A0092B-C50C-407E-A947-70E740481C1C}">
                <a14:useLocalDpi xmlns="" xmlns:a14="http://schemas.microsoft.com/office/drawing/2010/main" val="0"/>
              </a:ext>
            </a:extLst>
          </a:blip>
          <a:srcRect t="13335" b="13335"/>
          <a:stretch>
            <a:fillRect/>
          </a:stretch>
        </p:blipFill>
        <p:spPr/>
      </p:pic>
      <p:pic>
        <p:nvPicPr>
          <p:cNvPr id="14" name="Content Placeholder 13"/>
          <p:cNvPicPr>
            <a:picLocks noGrp="1" noChangeAspect="1"/>
          </p:cNvPicPr>
          <p:nvPr>
            <p:ph type="pic" sz="quarter" idx="15"/>
          </p:nvPr>
        </p:nvPicPr>
        <p:blipFill>
          <a:blip r:embed="rId6" cstate="print">
            <a:extLst>
              <a:ext uri="{28A0092B-C50C-407E-A947-70E740481C1C}">
                <a14:useLocalDpi xmlns="" xmlns:a14="http://schemas.microsoft.com/office/drawing/2010/main" val="0"/>
              </a:ext>
            </a:extLst>
          </a:blip>
          <a:srcRect t="11352" b="11352"/>
          <a:stretch>
            <a:fillRect/>
          </a:stretch>
        </p:blipFill>
        <p:spPr/>
      </p:pic>
      <p:pic>
        <p:nvPicPr>
          <p:cNvPr id="16" name="Content Placeholder 15"/>
          <p:cNvPicPr>
            <a:picLocks noGrp="1" noChangeAspect="1"/>
          </p:cNvPicPr>
          <p:nvPr>
            <p:ph type="pic" sz="quarter" idx="16"/>
          </p:nvPr>
        </p:nvPicPr>
        <p:blipFill>
          <a:blip r:embed="rId7" cstate="print">
            <a:extLst>
              <a:ext uri="{28A0092B-C50C-407E-A947-70E740481C1C}">
                <a14:useLocalDpi xmlns="" xmlns:a14="http://schemas.microsoft.com/office/drawing/2010/main" val="0"/>
              </a:ext>
            </a:extLst>
          </a:blip>
          <a:srcRect t="14298" b="14298"/>
          <a:stretch>
            <a:fillRect/>
          </a:stretch>
        </p:blipFill>
        <p:spPr/>
      </p:pic>
      <p:sp>
        <p:nvSpPr>
          <p:cNvPr id="32776" name="Text Placeholder 7"/>
          <p:cNvSpPr>
            <a:spLocks noGrp="1"/>
          </p:cNvSpPr>
          <p:nvPr>
            <p:ph type="body" sz="quarter" idx="17"/>
          </p:nvPr>
        </p:nvSpPr>
        <p:spPr>
          <a:xfrm>
            <a:off x="251520" y="548680"/>
            <a:ext cx="5554663" cy="4665663"/>
          </a:xfrm>
        </p:spPr>
        <p:txBody>
          <a:bodyPr>
            <a:noAutofit/>
          </a:bodyPr>
          <a:lstStyle/>
          <a:p>
            <a:pPr marL="0" indent="0">
              <a:lnSpc>
                <a:spcPct val="90000"/>
              </a:lnSpc>
            </a:pPr>
            <a:endParaRPr lang="en-US" sz="2400" dirty="0" smtClean="0"/>
          </a:p>
          <a:p>
            <a:pPr marL="0" indent="0">
              <a:lnSpc>
                <a:spcPct val="90000"/>
              </a:lnSpc>
              <a:buNone/>
            </a:pPr>
            <a:r>
              <a:rPr lang="en-US" sz="2800" dirty="0" smtClean="0"/>
              <a:t>All workers, including professionals , e.g. teachers, doctors, etc. must engage in lifelong learning to improve:</a:t>
            </a:r>
          </a:p>
          <a:p>
            <a:pPr lvl="1">
              <a:lnSpc>
                <a:spcPct val="90000"/>
              </a:lnSpc>
            </a:pPr>
            <a:r>
              <a:rPr lang="en-US" sz="2400" dirty="0" smtClean="0"/>
              <a:t>their knowledge;</a:t>
            </a:r>
          </a:p>
          <a:p>
            <a:pPr lvl="1">
              <a:lnSpc>
                <a:spcPct val="90000"/>
              </a:lnSpc>
            </a:pPr>
            <a:r>
              <a:rPr lang="en-US" sz="2400" dirty="0" smtClean="0"/>
              <a:t> Skills;</a:t>
            </a:r>
          </a:p>
          <a:p>
            <a:pPr lvl="1">
              <a:lnSpc>
                <a:spcPct val="90000"/>
              </a:lnSpc>
            </a:pPr>
            <a:r>
              <a:rPr lang="en-US" sz="2400" dirty="0" smtClean="0"/>
              <a:t>Stay current (</a:t>
            </a:r>
            <a:r>
              <a:rPr lang="en-US" sz="2400" b="1" dirty="0" smtClean="0"/>
              <a:t>keep up to date with new research</a:t>
            </a:r>
            <a:r>
              <a:rPr lang="en-US" sz="2400" dirty="0" smtClean="0"/>
              <a:t>)</a:t>
            </a:r>
          </a:p>
          <a:p>
            <a:pPr lvl="1">
              <a:lnSpc>
                <a:spcPct val="90000"/>
              </a:lnSpc>
              <a:buNone/>
            </a:pPr>
            <a:r>
              <a:rPr lang="en-US" sz="2800" b="1" dirty="0" smtClean="0"/>
              <a:t>Continuing Professional Development of Teachers </a:t>
            </a:r>
          </a:p>
          <a:p>
            <a:pPr lvl="1">
              <a:lnSpc>
                <a:spcPct val="90000"/>
              </a:lnSpc>
              <a:buFontTx/>
              <a:buNone/>
            </a:pPr>
            <a:endParaRPr lang="en-US" sz="2800" dirty="0" smtClean="0"/>
          </a:p>
          <a:p>
            <a:pPr lvl="1">
              <a:lnSpc>
                <a:spcPct val="90000"/>
              </a:lnSpc>
              <a:buFontTx/>
              <a:buNone/>
            </a:pPr>
            <a:endParaRPr lang="en-US" sz="2400" dirty="0" smtClean="0"/>
          </a:p>
          <a:p>
            <a:pPr lvl="1">
              <a:lnSpc>
                <a:spcPct val="90000"/>
              </a:lnSpc>
            </a:pPr>
            <a:endParaRPr lang="en-US" sz="2400" dirty="0" smtClean="0"/>
          </a:p>
          <a:p>
            <a:pPr lvl="1">
              <a:lnSpc>
                <a:spcPct val="90000"/>
              </a:lnSpc>
              <a:buFontTx/>
              <a:buNone/>
            </a:pPr>
            <a:endParaRPr lang="en-US" sz="2400" dirty="0" smtClean="0"/>
          </a:p>
          <a:p>
            <a:pPr lvl="1">
              <a:lnSpc>
                <a:spcPct val="90000"/>
              </a:lnSpc>
              <a:buFontTx/>
              <a:buNone/>
            </a:pPr>
            <a:endParaRPr lang="en-US" sz="2400" dirty="0" smtClean="0"/>
          </a:p>
          <a:p>
            <a:pPr lvl="1">
              <a:lnSpc>
                <a:spcPct val="90000"/>
              </a:lnSpc>
            </a:pPr>
            <a:endParaRPr lang="en-US" sz="2400" dirty="0" smtClean="0"/>
          </a:p>
          <a:p>
            <a:pPr marL="0" indent="0">
              <a:lnSpc>
                <a:spcPct val="90000"/>
              </a:lnSpc>
            </a:pPr>
            <a:endParaRPr lang="en-GB" sz="2400" dirty="0" smtClean="0"/>
          </a:p>
          <a:p>
            <a:pPr marL="0" indent="0">
              <a:lnSpc>
                <a:spcPct val="90000"/>
              </a:lnSpc>
            </a:pPr>
            <a:endParaRPr lang="en-GB" sz="2400" dirty="0" smtClean="0"/>
          </a:p>
        </p:txBody>
      </p:sp>
      <p:sp>
        <p:nvSpPr>
          <p:cNvPr id="32777" name="Text Placeholder 2"/>
          <p:cNvSpPr>
            <a:spLocks noGrp="1"/>
          </p:cNvSpPr>
          <p:nvPr>
            <p:ph type="body" sz="quarter" idx="13"/>
          </p:nvPr>
        </p:nvSpPr>
        <p:spPr>
          <a:xfrm>
            <a:off x="323529" y="620689"/>
            <a:ext cx="8597900" cy="288925"/>
          </a:xfrm>
        </p:spPr>
        <p:txBody>
          <a:bodyPr/>
          <a:lstStyle/>
          <a:p>
            <a:pPr marL="0" indent="0">
              <a:buNone/>
            </a:pPr>
            <a:r>
              <a:rPr lang="en-US" sz="2400" dirty="0" smtClean="0">
                <a:solidFill>
                  <a:srgbClr val="7F7F7F"/>
                </a:solidFill>
              </a:rPr>
              <a:t>Professional Development (Reasoning)</a:t>
            </a:r>
          </a:p>
        </p:txBody>
      </p:sp>
      <p:sp>
        <p:nvSpPr>
          <p:cNvPr id="12" name="Abgerundetes Rechteck 11"/>
          <p:cNvSpPr>
            <a:spLocks noChangeArrowheads="1"/>
          </p:cNvSpPr>
          <p:nvPr>
            <p:custDataLst>
              <p:tags r:id="rId2"/>
            </p:custDataLst>
          </p:nvPr>
        </p:nvSpPr>
        <p:spPr bwMode="auto">
          <a:xfrm>
            <a:off x="323528" y="5733256"/>
            <a:ext cx="5562600" cy="723900"/>
          </a:xfrm>
          <a:prstGeom prst="round2SameRect">
            <a:avLst>
              <a:gd name="adj1" fmla="val 12477"/>
              <a:gd name="adj2" fmla="val 12477"/>
            </a:avLst>
          </a:prstGeom>
          <a:solidFill>
            <a:schemeClr val="accent2"/>
          </a:solidFill>
          <a:ln w="9525" algn="ctr">
            <a:solidFill>
              <a:schemeClr val="bg1"/>
            </a:solidFill>
            <a:round/>
            <a:headEnd/>
            <a:tailEnd/>
          </a:ln>
        </p:spPr>
        <p:txBody>
          <a:bodyPr anchor="ctr"/>
          <a:lstStyle/>
          <a:p>
            <a:pPr algn="ctr" fontAlgn="auto">
              <a:spcBef>
                <a:spcPts val="0"/>
              </a:spcBef>
              <a:spcAft>
                <a:spcPts val="0"/>
              </a:spcAft>
              <a:defRPr/>
            </a:pPr>
            <a:r>
              <a:rPr lang="en-US" sz="2800" b="1" dirty="0">
                <a:solidFill>
                  <a:schemeClr val="bg1"/>
                </a:solidFill>
                <a:latin typeface="+mn-lt"/>
                <a:cs typeface="+mn-cs"/>
              </a:rPr>
              <a:t>Better equipped teachers will impact on learner performance</a:t>
            </a:r>
            <a:endParaRPr lang="en-GB" sz="2800" b="1" dirty="0">
              <a:solidFill>
                <a:schemeClr val="bg1"/>
              </a:solidFill>
              <a:latin typeface="+mn-lt"/>
              <a:cs typeface="+mn-cs"/>
            </a:endParaRPr>
          </a:p>
        </p:txBody>
      </p:sp>
      <p:pic>
        <p:nvPicPr>
          <p:cNvPr id="32779" name="Picture 3"/>
          <p:cNvPicPr>
            <a:picLocks noChangeAspect="1" noChangeArrowheads="1"/>
          </p:cNvPicPr>
          <p:nvPr/>
        </p:nvPicPr>
        <p:blipFill>
          <a:blip r:embed="rId8" cstate="print"/>
          <a:srcRect/>
          <a:stretch>
            <a:fillRect/>
          </a:stretch>
        </p:blipFill>
        <p:spPr bwMode="auto">
          <a:xfrm>
            <a:off x="2843809" y="5013177"/>
            <a:ext cx="673100" cy="673100"/>
          </a:xfrm>
          <a:prstGeom prst="rect">
            <a:avLst/>
          </a:prstGeom>
          <a:noFill/>
          <a:ln w="9525">
            <a:noFill/>
            <a:miter lim="800000"/>
            <a:headEnd/>
            <a:tailEnd/>
          </a:ln>
          <a:effectLst/>
        </p:spPr>
      </p:pic>
      <p:pic>
        <p:nvPicPr>
          <p:cNvPr id="32780" name="Picture 3" descr="../../../My%20Documents/Logos/SACE%20Logo%20col.jpg"/>
          <p:cNvPicPr>
            <a:picLocks noChangeAspect="1" noChangeArrowheads="1"/>
          </p:cNvPicPr>
          <p:nvPr/>
        </p:nvPicPr>
        <p:blipFill>
          <a:blip r:embed="rId9" r:link="rId10" cstate="print"/>
          <a:srcRect/>
          <a:stretch>
            <a:fillRect/>
          </a:stretch>
        </p:blipFill>
        <p:spPr bwMode="auto">
          <a:xfrm>
            <a:off x="8557836" y="0"/>
            <a:ext cx="586165" cy="396280"/>
          </a:xfrm>
          <a:prstGeom prst="rect">
            <a:avLst/>
          </a:prstGeom>
          <a:noFill/>
          <a:ln w="635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7"/>
          <p:cNvSpPr>
            <a:spLocks noGrp="1" noChangeArrowheads="1"/>
          </p:cNvSpPr>
          <p:nvPr>
            <p:ph type="title"/>
          </p:nvPr>
        </p:nvSpPr>
        <p:spPr>
          <a:xfrm>
            <a:off x="295274" y="137210"/>
            <a:ext cx="7157047" cy="646331"/>
          </a:xfrm>
        </p:spPr>
        <p:txBody>
          <a:bodyPr wrap="square">
            <a:spAutoFit/>
          </a:bodyPr>
          <a:lstStyle/>
          <a:p>
            <a:r>
              <a:rPr lang="en-US" sz="3600" b="1" dirty="0" smtClean="0"/>
              <a:t>NPFTED – Purpose of the CPTD MS </a:t>
            </a:r>
          </a:p>
        </p:txBody>
      </p:sp>
      <p:sp>
        <p:nvSpPr>
          <p:cNvPr id="219138" name="AutoShape 2"/>
          <p:cNvSpPr>
            <a:spLocks noChangeArrowheads="1"/>
          </p:cNvSpPr>
          <p:nvPr/>
        </p:nvSpPr>
        <p:spPr bwMode="gray">
          <a:xfrm>
            <a:off x="1252539" y="1466850"/>
            <a:ext cx="6607175" cy="6383338"/>
          </a:xfrm>
          <a:custGeom>
            <a:avLst/>
            <a:gdLst>
              <a:gd name="G0" fmla="+- 8428 0 0"/>
              <a:gd name="G1" fmla="+- 10972879 0 0"/>
              <a:gd name="G2" fmla="+- 0 0 10972879"/>
              <a:gd name="T0" fmla="*/ 0 256 1"/>
              <a:gd name="T1" fmla="*/ 180 256 1"/>
              <a:gd name="G3" fmla="+- 10972879 T0 T1"/>
              <a:gd name="T2" fmla="*/ 0 256 1"/>
              <a:gd name="T3" fmla="*/ 90 256 1"/>
              <a:gd name="G4" fmla="+- 10972879 T2 T3"/>
              <a:gd name="G5" fmla="*/ G4 2 1"/>
              <a:gd name="T4" fmla="*/ 90 256 1"/>
              <a:gd name="T5" fmla="*/ 0 256 1"/>
              <a:gd name="G6" fmla="+- 10972879 T4 T5"/>
              <a:gd name="G7" fmla="*/ G6 2 1"/>
              <a:gd name="G8" fmla="abs 10972879"/>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428"/>
              <a:gd name="G18" fmla="*/ 8428 1 2"/>
              <a:gd name="G19" fmla="+- G18 5400 0"/>
              <a:gd name="G20" fmla="cos G19 10972879"/>
              <a:gd name="G21" fmla="sin G19 10972879"/>
              <a:gd name="G22" fmla="+- G20 10800 0"/>
              <a:gd name="G23" fmla="+- G21 10800 0"/>
              <a:gd name="G24" fmla="+- 10800 0 G20"/>
              <a:gd name="G25" fmla="+- 8428 10800 0"/>
              <a:gd name="G26" fmla="?: G9 G17 G25"/>
              <a:gd name="G27" fmla="?: G9 0 21600"/>
              <a:gd name="G28" fmla="cos 10800 10972879"/>
              <a:gd name="G29" fmla="sin 10800 10972879"/>
              <a:gd name="G30" fmla="sin 8428 10972879"/>
              <a:gd name="G31" fmla="+- G28 10800 0"/>
              <a:gd name="G32" fmla="+- G29 10800 0"/>
              <a:gd name="G33" fmla="+- G30 10800 0"/>
              <a:gd name="G34" fmla="?: G4 0 G31"/>
              <a:gd name="G35" fmla="?: 10972879 G34 0"/>
              <a:gd name="G36" fmla="?: G6 G35 G31"/>
              <a:gd name="G37" fmla="+- 21600 0 G36"/>
              <a:gd name="G38" fmla="?: G4 0 G33"/>
              <a:gd name="G39" fmla="?: 10972879 G38 G32"/>
              <a:gd name="G40" fmla="?: G6 G39 0"/>
              <a:gd name="G41" fmla="?: G4 G32 21600"/>
              <a:gd name="G42" fmla="?: G6 G41 G33"/>
              <a:gd name="T12" fmla="*/ 10800 w 21600"/>
              <a:gd name="T13" fmla="*/ 0 h 21600"/>
              <a:gd name="T14" fmla="*/ 1416 w 21600"/>
              <a:gd name="T15" fmla="*/ 12891 h 21600"/>
              <a:gd name="T16" fmla="*/ 10800 w 21600"/>
              <a:gd name="T17" fmla="*/ 2372 h 21600"/>
              <a:gd name="T18" fmla="*/ 20184 w 21600"/>
              <a:gd name="T19" fmla="*/ 1289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573" y="12633"/>
                </a:moveTo>
                <a:cubicBezTo>
                  <a:pt x="2439" y="12031"/>
                  <a:pt x="2372" y="11416"/>
                  <a:pt x="2372" y="10800"/>
                </a:cubicBezTo>
                <a:cubicBezTo>
                  <a:pt x="2372" y="6145"/>
                  <a:pt x="6145" y="2372"/>
                  <a:pt x="10800" y="2372"/>
                </a:cubicBezTo>
                <a:cubicBezTo>
                  <a:pt x="15454" y="2372"/>
                  <a:pt x="19228" y="6145"/>
                  <a:pt x="19228" y="10800"/>
                </a:cubicBezTo>
                <a:cubicBezTo>
                  <a:pt x="19228" y="11416"/>
                  <a:pt x="19160" y="12031"/>
                  <a:pt x="19026" y="12633"/>
                </a:cubicBezTo>
                <a:lnTo>
                  <a:pt x="21341" y="13149"/>
                </a:lnTo>
                <a:cubicBezTo>
                  <a:pt x="21513" y="12378"/>
                  <a:pt x="21600" y="11590"/>
                  <a:pt x="21600" y="10800"/>
                </a:cubicBezTo>
                <a:cubicBezTo>
                  <a:pt x="21600" y="4835"/>
                  <a:pt x="16764" y="0"/>
                  <a:pt x="10800" y="0"/>
                </a:cubicBezTo>
                <a:cubicBezTo>
                  <a:pt x="4835" y="0"/>
                  <a:pt x="0" y="4835"/>
                  <a:pt x="0" y="10800"/>
                </a:cubicBezTo>
                <a:cubicBezTo>
                  <a:pt x="-1" y="11590"/>
                  <a:pt x="86" y="12378"/>
                  <a:pt x="258" y="13149"/>
                </a:cubicBezTo>
                <a:close/>
              </a:path>
            </a:pathLst>
          </a:custGeom>
          <a:solidFill>
            <a:schemeClr val="accent4">
              <a:lumMod val="20000"/>
              <a:lumOff val="80000"/>
            </a:schemeClr>
          </a:solidFill>
          <a:ln w="6350" algn="ctr">
            <a:noFill/>
            <a:miter lim="800000"/>
            <a:headEnd/>
            <a:tailEnd/>
          </a:ln>
          <a:effectLst/>
          <a:extLst/>
        </p:spPr>
        <p:txBody>
          <a:bodyPr wrap="none" anchor="ctr"/>
          <a:lstStyle/>
          <a:p>
            <a:pPr fontAlgn="auto">
              <a:spcBef>
                <a:spcPts val="0"/>
              </a:spcBef>
              <a:spcAft>
                <a:spcPts val="0"/>
              </a:spcAft>
              <a:defRPr/>
            </a:pPr>
            <a:endParaRPr lang="en-GB">
              <a:latin typeface="+mn-lt"/>
              <a:cs typeface="+mn-cs"/>
            </a:endParaRPr>
          </a:p>
        </p:txBody>
      </p:sp>
      <p:sp>
        <p:nvSpPr>
          <p:cNvPr id="219141" name="Rectangle 5"/>
          <p:cNvSpPr>
            <a:spLocks noChangeArrowheads="1"/>
          </p:cNvSpPr>
          <p:nvPr/>
        </p:nvSpPr>
        <p:spPr bwMode="gray">
          <a:xfrm>
            <a:off x="593725" y="5202238"/>
            <a:ext cx="7913688" cy="844550"/>
          </a:xfrm>
          <a:prstGeom prst="rect">
            <a:avLst/>
          </a:prstGeom>
          <a:solidFill>
            <a:schemeClr val="accent4"/>
          </a:solidFill>
          <a:ln w="6350">
            <a:noFill/>
            <a:miter lim="800000"/>
            <a:headEnd/>
            <a:tailEnd/>
          </a:ln>
          <a:effectLst/>
          <a:extLst/>
        </p:spPr>
        <p:txBody>
          <a:bodyPr wrap="none" lIns="72000" tIns="0" rIns="0" bIns="0" anchor="ctr"/>
          <a:lstStyle/>
          <a:p>
            <a:pPr algn="ctr" eaLnBrk="0" fontAlgn="auto" hangingPunct="0">
              <a:spcBef>
                <a:spcPts val="300"/>
              </a:spcBef>
              <a:spcAft>
                <a:spcPts val="0"/>
              </a:spcAft>
              <a:buSzPct val="100000"/>
              <a:defRPr/>
            </a:pPr>
            <a:r>
              <a:rPr lang="en-GB" sz="2400" b="1" kern="0" dirty="0">
                <a:latin typeface="+mn-lt"/>
                <a:ea typeface="ＭＳ Ｐゴシック" charset="0"/>
                <a:cs typeface="Arial" pitchFamily="34" charset="0"/>
              </a:rPr>
              <a:t>Improve the quality of teaching and learning outcomes </a:t>
            </a:r>
          </a:p>
        </p:txBody>
      </p:sp>
      <p:sp>
        <p:nvSpPr>
          <p:cNvPr id="219143" name="AutoShape 7"/>
          <p:cNvSpPr>
            <a:spLocks noChangeArrowheads="1"/>
          </p:cNvSpPr>
          <p:nvPr/>
        </p:nvSpPr>
        <p:spPr bwMode="gray">
          <a:xfrm flipV="1">
            <a:off x="2771801" y="2996952"/>
            <a:ext cx="3240359" cy="2164010"/>
          </a:xfrm>
          <a:prstGeom prst="triangle">
            <a:avLst>
              <a:gd name="adj" fmla="val 50000"/>
            </a:avLst>
          </a:prstGeom>
          <a:solidFill>
            <a:schemeClr val="accent3"/>
          </a:solidFill>
          <a:ln w="9525">
            <a:noFill/>
            <a:miter lim="800000"/>
            <a:headEnd/>
            <a:tailEnd/>
          </a:ln>
          <a:effectLst/>
          <a:extLst/>
        </p:spPr>
        <p:txBody>
          <a:bodyPr rot="10800000" lIns="0" tIns="0" rIns="0" bIns="0" anchor="ctr"/>
          <a:lstStyle/>
          <a:p>
            <a:pPr marL="101600" indent="-101600" algn="ctr" defTabSz="762000" eaLnBrk="0" fontAlgn="auto" hangingPunct="0">
              <a:spcBef>
                <a:spcPts val="0"/>
              </a:spcBef>
              <a:spcAft>
                <a:spcPts val="0"/>
              </a:spcAft>
              <a:defRPr/>
            </a:pPr>
            <a:endParaRPr lang="de-DE" sz="1600" b="1" dirty="0">
              <a:solidFill>
                <a:schemeClr val="bg1"/>
              </a:solidFill>
              <a:latin typeface="+mn-lt"/>
              <a:cs typeface="+mn-cs"/>
            </a:endParaRPr>
          </a:p>
          <a:p>
            <a:pPr marL="101600" indent="-101600" algn="ctr" defTabSz="762000" eaLnBrk="0" fontAlgn="auto" hangingPunct="0">
              <a:spcBef>
                <a:spcPts val="0"/>
              </a:spcBef>
              <a:spcAft>
                <a:spcPts val="0"/>
              </a:spcAft>
              <a:defRPr/>
            </a:pPr>
            <a:r>
              <a:rPr lang="de-DE" sz="2000" b="1" dirty="0">
                <a:solidFill>
                  <a:schemeClr val="bg1"/>
                </a:solidFill>
                <a:latin typeface="+mn-lt"/>
                <a:cs typeface="+mn-cs"/>
              </a:rPr>
              <a:t>Professional developmentof teachers </a:t>
            </a:r>
          </a:p>
        </p:txBody>
      </p:sp>
      <p:sp>
        <p:nvSpPr>
          <p:cNvPr id="33798" name="Oval 8"/>
          <p:cNvSpPr>
            <a:spLocks noChangeArrowheads="1"/>
          </p:cNvSpPr>
          <p:nvPr/>
        </p:nvSpPr>
        <p:spPr bwMode="gray">
          <a:xfrm>
            <a:off x="250825" y="3646489"/>
            <a:ext cx="3030539" cy="1514475"/>
          </a:xfrm>
          <a:prstGeom prst="ellipse">
            <a:avLst/>
          </a:prstGeom>
          <a:solidFill>
            <a:schemeClr val="tx2"/>
          </a:solidFill>
          <a:ln w="6350">
            <a:noFill/>
            <a:round/>
            <a:headEnd/>
            <a:tailEnd/>
          </a:ln>
        </p:spPr>
        <p:txBody>
          <a:bodyPr lIns="0" tIns="0" rIns="0" bIns="0" anchor="ctr" anchorCtr="1"/>
          <a:lstStyle/>
          <a:p>
            <a:pPr defTabSz="762000" eaLnBrk="0" hangingPunct="0"/>
            <a:endParaRPr lang="de-DE" sz="1400" b="1" dirty="0">
              <a:solidFill>
                <a:schemeClr val="bg1"/>
              </a:solidFill>
            </a:endParaRPr>
          </a:p>
          <a:p>
            <a:pPr algn="ctr" defTabSz="762000" eaLnBrk="0" hangingPunct="0"/>
            <a:r>
              <a:rPr lang="de-DE" b="1" dirty="0">
                <a:solidFill>
                  <a:schemeClr val="bg1"/>
                </a:solidFill>
              </a:rPr>
              <a:t>Current initiatives devoted PD of teachers contribute more effectively and directly to... </a:t>
            </a:r>
          </a:p>
        </p:txBody>
      </p:sp>
      <p:sp>
        <p:nvSpPr>
          <p:cNvPr id="33799" name="Oval 9"/>
          <p:cNvSpPr>
            <a:spLocks noChangeArrowheads="1"/>
          </p:cNvSpPr>
          <p:nvPr/>
        </p:nvSpPr>
        <p:spPr bwMode="gray">
          <a:xfrm>
            <a:off x="5508626" y="2016126"/>
            <a:ext cx="2963863" cy="1441450"/>
          </a:xfrm>
          <a:prstGeom prst="ellipse">
            <a:avLst/>
          </a:prstGeom>
          <a:solidFill>
            <a:schemeClr val="tx2"/>
          </a:solidFill>
          <a:ln w="6350">
            <a:noFill/>
            <a:round/>
            <a:headEnd/>
            <a:tailEnd/>
          </a:ln>
        </p:spPr>
        <p:txBody>
          <a:bodyPr lIns="0" tIns="0" rIns="0" bIns="0" anchor="ctr" anchorCtr="1"/>
          <a:lstStyle/>
          <a:p>
            <a:pPr defTabSz="762000" eaLnBrk="0" hangingPunct="0"/>
            <a:r>
              <a:rPr lang="de-DE" sz="2000" b="1" dirty="0">
                <a:solidFill>
                  <a:schemeClr val="bg1"/>
                </a:solidFill>
              </a:rPr>
              <a:t>Protect teachers from fraudulant providers </a:t>
            </a:r>
            <a:r>
              <a:rPr lang="de-DE" sz="1600" b="1" dirty="0">
                <a:solidFill>
                  <a:schemeClr val="bg1"/>
                </a:solidFill>
              </a:rPr>
              <a:t>...</a:t>
            </a:r>
          </a:p>
        </p:txBody>
      </p:sp>
      <p:sp>
        <p:nvSpPr>
          <p:cNvPr id="33800" name="Oval 10"/>
          <p:cNvSpPr>
            <a:spLocks noChangeArrowheads="1"/>
          </p:cNvSpPr>
          <p:nvPr/>
        </p:nvSpPr>
        <p:spPr bwMode="gray">
          <a:xfrm>
            <a:off x="3059114" y="1196975"/>
            <a:ext cx="2808287" cy="1441450"/>
          </a:xfrm>
          <a:prstGeom prst="ellipse">
            <a:avLst/>
          </a:prstGeom>
          <a:solidFill>
            <a:schemeClr val="tx2"/>
          </a:solidFill>
          <a:ln w="6350">
            <a:noFill/>
            <a:round/>
            <a:headEnd/>
            <a:tailEnd/>
          </a:ln>
        </p:spPr>
        <p:txBody>
          <a:bodyPr lIns="0" tIns="0" rIns="0" bIns="0" anchor="ctr" anchorCtr="1"/>
          <a:lstStyle/>
          <a:p>
            <a:pPr algn="ctr" defTabSz="762000" eaLnBrk="0" hangingPunct="0"/>
            <a:r>
              <a:rPr lang="de-DE" sz="2000" b="1" dirty="0">
                <a:solidFill>
                  <a:schemeClr val="bg1"/>
                </a:solidFill>
              </a:rPr>
              <a:t>Provide clear guidance about PD activities....</a:t>
            </a:r>
          </a:p>
        </p:txBody>
      </p:sp>
      <p:sp>
        <p:nvSpPr>
          <p:cNvPr id="33801" name="Oval 11"/>
          <p:cNvSpPr>
            <a:spLocks noChangeArrowheads="1"/>
          </p:cNvSpPr>
          <p:nvPr/>
        </p:nvSpPr>
        <p:spPr bwMode="gray">
          <a:xfrm>
            <a:off x="395289" y="1984375"/>
            <a:ext cx="2886075" cy="1473200"/>
          </a:xfrm>
          <a:prstGeom prst="ellipse">
            <a:avLst/>
          </a:prstGeom>
          <a:solidFill>
            <a:schemeClr val="tx2"/>
          </a:solidFill>
          <a:ln w="6350">
            <a:noFill/>
            <a:round/>
            <a:headEnd/>
            <a:tailEnd/>
          </a:ln>
        </p:spPr>
        <p:txBody>
          <a:bodyPr lIns="0" tIns="0" rIns="0" bIns="0" anchor="ctr" anchorCtr="1"/>
          <a:lstStyle/>
          <a:p>
            <a:pPr defTabSz="762000" eaLnBrk="0" hangingPunct="0"/>
            <a:endParaRPr lang="de-DE" sz="1200" b="1" dirty="0">
              <a:solidFill>
                <a:schemeClr val="bg1"/>
              </a:solidFill>
            </a:endParaRPr>
          </a:p>
          <a:p>
            <a:pPr algn="ctr" defTabSz="762000" eaLnBrk="0" hangingPunct="0"/>
            <a:r>
              <a:rPr lang="de-DE" b="1" dirty="0">
                <a:solidFill>
                  <a:schemeClr val="bg1"/>
                </a:solidFill>
              </a:rPr>
              <a:t>Emphasise and reinforce the professional status of teaching... </a:t>
            </a:r>
          </a:p>
        </p:txBody>
      </p:sp>
      <p:sp>
        <p:nvSpPr>
          <p:cNvPr id="219158" name="Oval 22"/>
          <p:cNvSpPr>
            <a:spLocks noChangeArrowheads="1"/>
          </p:cNvSpPr>
          <p:nvPr>
            <p:custDataLst>
              <p:tags r:id="rId2"/>
            </p:custDataLst>
          </p:nvPr>
        </p:nvSpPr>
        <p:spPr bwMode="auto">
          <a:xfrm>
            <a:off x="554039" y="3606800"/>
            <a:ext cx="358775" cy="360363"/>
          </a:xfrm>
          <a:prstGeom prst="ellipse">
            <a:avLst/>
          </a:prstGeom>
          <a:solidFill>
            <a:schemeClr val="accent6"/>
          </a:solidFill>
          <a:ln w="38100">
            <a:solidFill>
              <a:schemeClr val="bg1"/>
            </a:solidFill>
            <a:round/>
            <a:headEnd/>
            <a:tailEnd/>
          </a:ln>
          <a:effectLst/>
          <a:extLst/>
        </p:spPr>
        <p:txBody>
          <a:bodyPr wrap="none" anchor="ctr"/>
          <a:lstStyle/>
          <a:p>
            <a:pPr algn="ctr" fontAlgn="auto">
              <a:spcBef>
                <a:spcPts val="0"/>
              </a:spcBef>
              <a:spcAft>
                <a:spcPts val="0"/>
              </a:spcAft>
              <a:defRPr/>
            </a:pPr>
            <a:r>
              <a:rPr lang="de-DE" sz="1400" b="1" dirty="0">
                <a:solidFill>
                  <a:schemeClr val="bg1"/>
                </a:solidFill>
                <a:latin typeface="+mn-lt"/>
                <a:cs typeface="Arial" pitchFamily="34" charset="0"/>
              </a:rPr>
              <a:t>1</a:t>
            </a:r>
          </a:p>
        </p:txBody>
      </p:sp>
      <p:sp>
        <p:nvSpPr>
          <p:cNvPr id="219160" name="Oval 24"/>
          <p:cNvSpPr>
            <a:spLocks noChangeArrowheads="1"/>
          </p:cNvSpPr>
          <p:nvPr>
            <p:custDataLst>
              <p:tags r:id="rId3"/>
            </p:custDataLst>
          </p:nvPr>
        </p:nvSpPr>
        <p:spPr bwMode="auto">
          <a:xfrm>
            <a:off x="903288" y="1836739"/>
            <a:ext cx="360363" cy="360362"/>
          </a:xfrm>
          <a:prstGeom prst="ellipse">
            <a:avLst/>
          </a:prstGeom>
          <a:solidFill>
            <a:schemeClr val="accent6"/>
          </a:solidFill>
          <a:ln w="38100">
            <a:solidFill>
              <a:schemeClr val="bg1"/>
            </a:solidFill>
            <a:round/>
            <a:headEnd/>
            <a:tailEnd/>
          </a:ln>
          <a:effectLst/>
          <a:extLst/>
        </p:spPr>
        <p:txBody>
          <a:bodyPr wrap="none" anchor="ctr"/>
          <a:lstStyle/>
          <a:p>
            <a:pPr algn="ctr" fontAlgn="auto">
              <a:spcBef>
                <a:spcPts val="0"/>
              </a:spcBef>
              <a:spcAft>
                <a:spcPts val="0"/>
              </a:spcAft>
              <a:defRPr/>
            </a:pPr>
            <a:r>
              <a:rPr lang="de-DE" sz="1600" b="1" dirty="0">
                <a:solidFill>
                  <a:schemeClr val="bg1"/>
                </a:solidFill>
                <a:latin typeface="+mn-lt"/>
                <a:cs typeface="Arial" pitchFamily="34" charset="0"/>
              </a:rPr>
              <a:t>2</a:t>
            </a:r>
          </a:p>
        </p:txBody>
      </p:sp>
      <p:sp>
        <p:nvSpPr>
          <p:cNvPr id="219161" name="Oval 25"/>
          <p:cNvSpPr>
            <a:spLocks noChangeArrowheads="1"/>
          </p:cNvSpPr>
          <p:nvPr>
            <p:custDataLst>
              <p:tags r:id="rId4"/>
            </p:custDataLst>
          </p:nvPr>
        </p:nvSpPr>
        <p:spPr bwMode="auto">
          <a:xfrm>
            <a:off x="5253039" y="1330326"/>
            <a:ext cx="358775" cy="358775"/>
          </a:xfrm>
          <a:prstGeom prst="ellipse">
            <a:avLst/>
          </a:prstGeom>
          <a:solidFill>
            <a:schemeClr val="accent6"/>
          </a:solidFill>
          <a:ln w="38100">
            <a:solidFill>
              <a:schemeClr val="bg1"/>
            </a:solidFill>
            <a:round/>
            <a:headEnd/>
            <a:tailEnd/>
          </a:ln>
          <a:effectLst/>
          <a:extLst/>
        </p:spPr>
        <p:txBody>
          <a:bodyPr wrap="none" anchor="ctr"/>
          <a:lstStyle/>
          <a:p>
            <a:pPr algn="ctr" fontAlgn="auto">
              <a:spcBef>
                <a:spcPts val="0"/>
              </a:spcBef>
              <a:spcAft>
                <a:spcPts val="0"/>
              </a:spcAft>
              <a:defRPr/>
            </a:pPr>
            <a:r>
              <a:rPr lang="de-DE" sz="1600" b="1" dirty="0">
                <a:solidFill>
                  <a:schemeClr val="bg1"/>
                </a:solidFill>
                <a:latin typeface="+mn-lt"/>
                <a:cs typeface="Arial" pitchFamily="34" charset="0"/>
              </a:rPr>
              <a:t>3</a:t>
            </a:r>
          </a:p>
        </p:txBody>
      </p:sp>
      <p:sp>
        <p:nvSpPr>
          <p:cNvPr id="219162" name="Oval 26"/>
          <p:cNvSpPr>
            <a:spLocks noChangeArrowheads="1"/>
          </p:cNvSpPr>
          <p:nvPr>
            <p:custDataLst>
              <p:tags r:id="rId5"/>
            </p:custDataLst>
          </p:nvPr>
        </p:nvSpPr>
        <p:spPr bwMode="auto">
          <a:xfrm>
            <a:off x="7608888" y="1984375"/>
            <a:ext cx="360363" cy="360363"/>
          </a:xfrm>
          <a:prstGeom prst="ellipse">
            <a:avLst/>
          </a:prstGeom>
          <a:solidFill>
            <a:schemeClr val="accent6"/>
          </a:solidFill>
          <a:ln w="38100">
            <a:solidFill>
              <a:schemeClr val="bg1"/>
            </a:solidFill>
            <a:round/>
            <a:headEnd/>
            <a:tailEnd/>
          </a:ln>
          <a:effectLst/>
          <a:extLst/>
        </p:spPr>
        <p:txBody>
          <a:bodyPr wrap="none" anchor="ctr"/>
          <a:lstStyle/>
          <a:p>
            <a:pPr algn="ctr" fontAlgn="auto">
              <a:spcBef>
                <a:spcPts val="0"/>
              </a:spcBef>
              <a:spcAft>
                <a:spcPts val="0"/>
              </a:spcAft>
              <a:defRPr/>
            </a:pPr>
            <a:r>
              <a:rPr lang="de-DE" sz="1400" b="1" dirty="0">
                <a:solidFill>
                  <a:schemeClr val="bg1"/>
                </a:solidFill>
                <a:latin typeface="+mn-lt"/>
                <a:cs typeface="Arial" pitchFamily="34" charset="0"/>
              </a:rPr>
              <a:t>4</a:t>
            </a:r>
          </a:p>
        </p:txBody>
      </p:sp>
      <p:sp>
        <p:nvSpPr>
          <p:cNvPr id="32783" name="Slide Number Placeholder 1"/>
          <p:cNvSpPr>
            <a:spLocks noGrp="1"/>
          </p:cNvSpPr>
          <p:nvPr>
            <p:ph type="sldNum" sz="quarter" idx="14"/>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625E7C4F-219D-4D74-99DE-CE81EB7F5F0A}" type="slidenum">
              <a:rPr lang="en-ZA" smtClean="0">
                <a:solidFill>
                  <a:schemeClr val="tx2"/>
                </a:solidFill>
              </a:rPr>
              <a:pPr fontAlgn="base">
                <a:spcBef>
                  <a:spcPct val="0"/>
                </a:spcBef>
                <a:spcAft>
                  <a:spcPct val="0"/>
                </a:spcAft>
                <a:defRPr/>
              </a:pPr>
              <a:t>9</a:t>
            </a:fld>
            <a:endParaRPr lang="en-ZA" smtClean="0">
              <a:solidFill>
                <a:schemeClr val="tx2"/>
              </a:solidFill>
            </a:endParaRPr>
          </a:p>
        </p:txBody>
      </p:sp>
      <p:sp>
        <p:nvSpPr>
          <p:cNvPr id="33807" name="Oval 9"/>
          <p:cNvSpPr>
            <a:spLocks noChangeArrowheads="1"/>
          </p:cNvSpPr>
          <p:nvPr/>
        </p:nvSpPr>
        <p:spPr bwMode="gray">
          <a:xfrm>
            <a:off x="5611813" y="3606801"/>
            <a:ext cx="2860675" cy="1554163"/>
          </a:xfrm>
          <a:prstGeom prst="ellipse">
            <a:avLst/>
          </a:prstGeom>
          <a:solidFill>
            <a:schemeClr val="tx2"/>
          </a:solidFill>
          <a:ln w="6350">
            <a:noFill/>
            <a:round/>
            <a:headEnd/>
            <a:tailEnd/>
          </a:ln>
        </p:spPr>
        <p:txBody>
          <a:bodyPr lIns="0" tIns="0" rIns="0" bIns="0" anchor="ctr" anchorCtr="1"/>
          <a:lstStyle/>
          <a:p>
            <a:pPr algn="ctr" defTabSz="762000" eaLnBrk="0" hangingPunct="0"/>
            <a:r>
              <a:rPr lang="de-DE" b="1" dirty="0">
                <a:solidFill>
                  <a:schemeClr val="bg1"/>
                </a:solidFill>
              </a:rPr>
              <a:t>Expand range of PD activities that contribute to....</a:t>
            </a:r>
          </a:p>
        </p:txBody>
      </p:sp>
      <p:sp>
        <p:nvSpPr>
          <p:cNvPr id="18" name="Oval 26"/>
          <p:cNvSpPr>
            <a:spLocks noChangeArrowheads="1"/>
          </p:cNvSpPr>
          <p:nvPr>
            <p:custDataLst>
              <p:tags r:id="rId6"/>
            </p:custDataLst>
          </p:nvPr>
        </p:nvSpPr>
        <p:spPr bwMode="auto">
          <a:xfrm>
            <a:off x="7848601" y="3646489"/>
            <a:ext cx="360363" cy="360362"/>
          </a:xfrm>
          <a:prstGeom prst="ellipse">
            <a:avLst/>
          </a:prstGeom>
          <a:solidFill>
            <a:schemeClr val="accent6"/>
          </a:solidFill>
          <a:ln w="38100">
            <a:solidFill>
              <a:schemeClr val="bg1"/>
            </a:solidFill>
            <a:round/>
            <a:headEnd/>
            <a:tailEnd/>
          </a:ln>
          <a:effectLst/>
          <a:extLst/>
        </p:spPr>
        <p:txBody>
          <a:bodyPr wrap="none" anchor="ctr"/>
          <a:lstStyle/>
          <a:p>
            <a:pPr algn="ctr" fontAlgn="auto">
              <a:spcBef>
                <a:spcPts val="0"/>
              </a:spcBef>
              <a:spcAft>
                <a:spcPts val="0"/>
              </a:spcAft>
              <a:defRPr/>
            </a:pPr>
            <a:r>
              <a:rPr lang="de-DE" sz="1400" b="1" dirty="0">
                <a:solidFill>
                  <a:schemeClr val="bg1"/>
                </a:solidFill>
                <a:latin typeface="+mn-lt"/>
                <a:cs typeface="Arial" pitchFamily="34" charset="0"/>
              </a:rPr>
              <a:t>5</a:t>
            </a:r>
          </a:p>
        </p:txBody>
      </p:sp>
      <p:pic>
        <p:nvPicPr>
          <p:cNvPr id="33809" name="Picture 3" descr="../../../My%20Documents/Logos/SACE%20Logo%20col.jpg"/>
          <p:cNvPicPr>
            <a:picLocks noChangeAspect="1" noChangeArrowheads="1"/>
          </p:cNvPicPr>
          <p:nvPr/>
        </p:nvPicPr>
        <p:blipFill>
          <a:blip r:embed="rId9" r:link="rId10" cstate="print"/>
          <a:srcRect/>
          <a:stretch>
            <a:fillRect/>
          </a:stretch>
        </p:blipFill>
        <p:spPr bwMode="auto">
          <a:xfrm>
            <a:off x="8094664" y="152401"/>
            <a:ext cx="757237" cy="512763"/>
          </a:xfrm>
          <a:prstGeom prst="rect">
            <a:avLst/>
          </a:prstGeom>
          <a:noFill/>
          <a:ln w="6350">
            <a:solidFill>
              <a:srgbClr val="0000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LrzeEFIP.Ei5yEnCfpKiJ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12.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16.xml><?xml version="1.0" encoding="utf-8"?>
<p:tagLst xmlns:a="http://schemas.openxmlformats.org/drawingml/2006/main" xmlns:r="http://schemas.openxmlformats.org/officeDocument/2006/relationships" xmlns:p="http://schemas.openxmlformats.org/presentationml/2006/main">
  <p:tag name="SMARTBOX_SB6" val="pzpn1BOl+2paunLbLItKk6C32IfG3vs7"/>
  <p:tag name="SMARTBOX_SB8" val="NKyspoEwaKL3/lrRVNSA4w=="/>
  <p:tag name="SMARTBOX_SB7" val="7KMirk2687KGm1wGsT33N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aTESKOQ3Qkq0wmERsJhwOA"/>
</p:tagLst>
</file>

<file path=ppt/tags/tag18.xml><?xml version="1.0" encoding="utf-8"?>
<p:tagLst xmlns:a="http://schemas.openxmlformats.org/drawingml/2006/main" xmlns:r="http://schemas.openxmlformats.org/officeDocument/2006/relationships" xmlns:p="http://schemas.openxmlformats.org/presentationml/2006/main">
  <p:tag name="SMARTBOX_SB6" val="F+EaA/fGuvd/LJx6vGcgw3zXjfvrexnu"/>
  <p:tag name="SMARTBOX_SB8" val="GBr1ftlboq0iUf2hcNDkhg=="/>
  <p:tag name="SMARTBOX_SB7" val="tKCRW5yAM/jYRzCBimmUu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24.xml><?xml version="1.0" encoding="utf-8"?>
<p:tagLst xmlns:a="http://schemas.openxmlformats.org/drawingml/2006/main" xmlns:r="http://schemas.openxmlformats.org/officeDocument/2006/relationships" xmlns:p="http://schemas.openxmlformats.org/presentationml/2006/main">
  <p:tag name="SMARTBOX_SB6" val="quoPyxs2BLQNpuPJSj8EZdLy2YtG7Ll+"/>
  <p:tag name="SMARTBOX_SB8" val="wzYlGYm2rXj2KttZfGgYuA=="/>
  <p:tag name="SMARTBOX_SB7" val="PsqktUjwifXZbsrQRTiGFg=="/>
</p:tagLst>
</file>

<file path=ppt/tags/tag25.xml><?xml version="1.0" encoding="utf-8"?>
<p:tagLst xmlns:a="http://schemas.openxmlformats.org/drawingml/2006/main" xmlns:r="http://schemas.openxmlformats.org/officeDocument/2006/relationships" xmlns:p="http://schemas.openxmlformats.org/presentationml/2006/main">
  <p:tag name="SMARTBOX_SB6" val="JjGIcqaxSmVV5fuUlSH+xx46N4s3JbpB"/>
  <p:tag name="SMARTBOX_SB8" val="WYTeeCP0MMMqo/8J1fSmQA=="/>
  <p:tag name="SMARTBOX_SB7" val="hbSf3+b2VRra0jNmU52jh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X3PMcp0QcUiREAKnE6riW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2EUs3wziXkei_EkLVn4IK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jgL06NTmCE2QyRq6d2wMk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W.DbmkrZxESosVkHONzoF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LrzeEFIP.Ei5yEnCfpKiJg"/>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4moXmeYuwUKPcmC.tY9KG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g6SriWnBg0SfH5L4pK2g9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1l2pkYjG9kig9J0167Myl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cKGesBKlSEexQvtP4Dwnk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GuVl3cuxwkahiehcx3LSzw"/>
</p:tagLst>
</file>

<file path=ppt/tags/tag35.xml><?xml version="1.0" encoding="utf-8"?>
<p:tagLst xmlns:a="http://schemas.openxmlformats.org/drawingml/2006/main" xmlns:r="http://schemas.openxmlformats.org/officeDocument/2006/relationships" xmlns:p="http://schemas.openxmlformats.org/presentationml/2006/main">
  <p:tag name="SMARTBOX_SB6" val="quoPyxs2BLQNpuPJSj8EZdLy2YtG7Ll+"/>
  <p:tag name="SMARTBOX_SB8" val="wzYlGYm2rXj2KttZfGgYuA=="/>
  <p:tag name="SMARTBOX_SB7" val="PsqktUjwifXZbsrQRTiGFg=="/>
</p:tagLst>
</file>

<file path=ppt/tags/tag36.xml><?xml version="1.0" encoding="utf-8"?>
<p:tagLst xmlns:a="http://schemas.openxmlformats.org/drawingml/2006/main" xmlns:r="http://schemas.openxmlformats.org/officeDocument/2006/relationships" xmlns:p="http://schemas.openxmlformats.org/presentationml/2006/main">
  <p:tag name="SMARTBOX_SB6" val="O2Vd6MXRoifyZCe/2HTGZDJFxwOFL/KH"/>
  <p:tag name="SMARTBOX_SB8" val="Es6JW/9cS2ChI5Uc8le8Fw=="/>
  <p:tag name="SMARTBOX_SB7" val="Jtje7kfpIdLhgaWEM9Z7gw=="/>
</p:tagLst>
</file>

<file path=ppt/tags/tag37.xml><?xml version="1.0" encoding="utf-8"?>
<p:tagLst xmlns:a="http://schemas.openxmlformats.org/drawingml/2006/main" xmlns:r="http://schemas.openxmlformats.org/officeDocument/2006/relationships" xmlns:p="http://schemas.openxmlformats.org/presentationml/2006/main">
  <p:tag name="SMARTBOX_SB6" val="O2Vd6MXRoifyZCe/2HTGZDJFxwOFL/KH"/>
  <p:tag name="SMARTBOX_SB8" val="Es6JW/9cS2ChI5Uc8le8Fw=="/>
  <p:tag name="SMARTBOX_SB7" val="Jtje7kfpIdLhgaWEM9Z7gw=="/>
</p:tagLst>
</file>

<file path=ppt/tags/tag38.xml><?xml version="1.0" encoding="utf-8"?>
<p:tagLst xmlns:a="http://schemas.openxmlformats.org/drawingml/2006/main" xmlns:r="http://schemas.openxmlformats.org/officeDocument/2006/relationships" xmlns:p="http://schemas.openxmlformats.org/presentationml/2006/main">
  <p:tag name="SMARTBOX_SB6" val="O2Vd6MXRoifyZCe/2HTGZDJFxwOFL/KH"/>
  <p:tag name="SMARTBOX_SB8" val="Es6JW/9cS2ChI5Uc8le8Fw=="/>
  <p:tag name="SMARTBOX_SB7" val="Jtje7kfpIdLhgaWEM9Z7g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_wgJstyX902Tnw7rO2uUc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_wgJstyX902Tnw7rO2uUc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_wgJstyX902Tnw7rO2uUc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ap9rhh9p602VFltFcZvtF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ap9rhh9p602VFltFcZvtF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ap9rhh9p602VFltFcZvtF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ap9rhh9p602VFltFcZvtF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ap9rhh9p602VFltFcZvtFg"/>
</p:tagLst>
</file>

<file path=ppt/tags/tag47.xml><?xml version="1.0" encoding="utf-8"?>
<p:tagLst xmlns:a="http://schemas.openxmlformats.org/drawingml/2006/main" xmlns:r="http://schemas.openxmlformats.org/officeDocument/2006/relationships" xmlns:p="http://schemas.openxmlformats.org/presentationml/2006/main">
  <p:tag name="SMARTBOX_SB6" val="JjGIcqaxSmVV5fuUlSH+xx46N4s3JbpB"/>
  <p:tag name="SMARTBOX_SB8" val="WYTeeCP0MMMqo/8J1fSmQA=="/>
  <p:tag name="SMARTBOX_SB7" val="hbSf3+b2VRra0jNmU52jh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X3PMcp0QcUiREAKnE6riW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2EUs3wziXkei_EkLVn4IK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LrzeEFIP.Ei5yEnCfpKiJ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W.DbmkrZxESosVkHONzoF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4moXmeYuwUKPcmC.tY9KG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1l2pkYjG9kig9J0167Myl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cKGesBKlSEexQvtP4Dwnk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4moXmeYuwUKPcmC.tY9KGw"/>
</p:tagLst>
</file>

<file path=ppt/tags/tag55.xml><?xml version="1.0" encoding="utf-8"?>
<p:tagLst xmlns:a="http://schemas.openxmlformats.org/drawingml/2006/main" xmlns:r="http://schemas.openxmlformats.org/officeDocument/2006/relationships" xmlns:p="http://schemas.openxmlformats.org/presentationml/2006/main">
  <p:tag name="SMARTBOX_SB6" val="O2Vd6MXRoifyZCe/2HTGZDJFxwOFL/KH"/>
  <p:tag name="SMARTBOX_SB8" val="Es6JW/9cS2ChI5Uc8le8Fw=="/>
  <p:tag name="SMARTBOX_SB7" val="Jtje7kfpIdLhgaWEM9Z7gw=="/>
</p:tagLst>
</file>

<file path=ppt/tags/tag56.xml><?xml version="1.0" encoding="utf-8"?>
<p:tagLst xmlns:a="http://schemas.openxmlformats.org/drawingml/2006/main" xmlns:r="http://schemas.openxmlformats.org/officeDocument/2006/relationships" xmlns:p="http://schemas.openxmlformats.org/presentationml/2006/main">
  <p:tag name="SMARTBOX_SB6" val="SzMr1jy2XGC+kTTwgOckh93a2pHkVc4j"/>
  <p:tag name="SMARTBOX_SB8" val="up87FdD35JX6PjdgJVZ1Eg=="/>
  <p:tag name="SMARTBOX_SB7" val="za0raLsS3zmeHqoVIGrqW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59.xml><?xml version="1.0" encoding="utf-8"?>
<p:tagLst xmlns:a="http://schemas.openxmlformats.org/drawingml/2006/main" xmlns:r="http://schemas.openxmlformats.org/officeDocument/2006/relationships" xmlns:p="http://schemas.openxmlformats.org/presentationml/2006/main">
  <p:tag name="SMARTBOX_SB6" val="SzMr1jy2XGC+kTTwgOckh93a2pHkVc4j"/>
  <p:tag name="SMARTBOX_SB8" val="up87FdD35JX6PjdgJVZ1Eg=="/>
  <p:tag name="SMARTBOX_SB7" val="za0raLsS3zmeHqoVIGrqW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h1O6b3Nr7kOK9zkrpqrb4A"/>
</p:tagLst>
</file>

<file path=ppt/tags/tag61.xml><?xml version="1.0" encoding="utf-8"?>
<p:tagLst xmlns:a="http://schemas.openxmlformats.org/drawingml/2006/main" xmlns:r="http://schemas.openxmlformats.org/officeDocument/2006/relationships" xmlns:p="http://schemas.openxmlformats.org/presentationml/2006/main">
  <p:tag name="SMARTBOX_SB6" val="O2Vd6MXRoifyZCe/2HTGZDJFxwOFL/KH"/>
  <p:tag name="SMARTBOX_SB8" val="Es6JW/9cS2ChI5Uc8le8Fw=="/>
  <p:tag name="SMARTBOX_SB7" val="Jtje7kfpIdLhgaWEM9Z7gw=="/>
</p:tagLst>
</file>

<file path=ppt/tags/tag62.xml><?xml version="1.0" encoding="utf-8"?>
<p:tagLst xmlns:a="http://schemas.openxmlformats.org/drawingml/2006/main" xmlns:r="http://schemas.openxmlformats.org/officeDocument/2006/relationships" xmlns:p="http://schemas.openxmlformats.org/presentationml/2006/main">
  <p:tag name="SMARTBOX_SB6" val="E5DHeFgfFcQw1+FzSCEa9ZxBL9kA4lxg"/>
  <p:tag name="SMARTBOX_SB8" val="VnttOvfmGNWI+aTJU3tawg=="/>
  <p:tag name="SMARTBOX_SB7" val="YcwKxOtVciL4jUiVBQ2DS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Z50ABozVX0y9zka1bSqkQ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vxEUfiMdxEuGTlSUnIn7j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QWX7bqkti0WHFH0Z4gvCEA"/>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dReLPsNUZES3Tk4vQd9dHQ"/>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qP93jR8tnkajGJPhynpSq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okMKm405ckOsag6fGpvJ5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00UgSurhZUWd8meIKWZi3w"/>
</p:tagLst>
</file>

<file path=ppt/tags/tag7.xml><?xml version="1.0" encoding="utf-8"?>
<p:tagLst xmlns:a="http://schemas.openxmlformats.org/drawingml/2006/main" xmlns:r="http://schemas.openxmlformats.org/officeDocument/2006/relationships" xmlns:p="http://schemas.openxmlformats.org/presentationml/2006/main">
  <p:tag name="SMARTBOX_SB6" val="iABQUdu1/AImkpJ/CevaOM8yhadamwM4"/>
  <p:tag name="SMARTBOX_SB8" val="lZ15VpeYzlbg5dgzAW7q9Q=="/>
  <p:tag name="SMARTBOX_SB7" val="OwySIOtoLml+PcrUVWeal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d4xJlnrVIkGiBxOPY1T6L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rDpJ3RzEBE2rvO2nXqGtJ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RWp6gUNaSEmZt8NDi63nYQ"/>
</p:tagLst>
</file>

<file path=ppt/tags/tag73.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dBBisDY0PqR6C59JUIklKA=="/>
  <p:tag name="SMARTBOX_SB7" val="VZuXa2aRI2XV2VUJsUQtPA=="/>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75.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78.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8.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81.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84.xml><?xml version="1.0" encoding="utf-8"?>
<p:tagLst xmlns:a="http://schemas.openxmlformats.org/drawingml/2006/main" xmlns:r="http://schemas.openxmlformats.org/officeDocument/2006/relationships" xmlns:p="http://schemas.openxmlformats.org/presentationml/2006/main">
  <p:tag name="SMARTBOX_SB6" val="zORFoegztV/FRUlVyzPdX3X5NtZj2wb0"/>
  <p:tag name="SMARTBOX_SB8" val="I4Q77+2a1Qkh1JG52jYlMg=="/>
  <p:tag name="SMARTBOX_SB7" val="RYWF0jCqygCS3Wdta+KnB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iXuiVaSvlUichIQAJC3ys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TotalTime>
  <Words>5525</Words>
  <Application>Microsoft Office PowerPoint</Application>
  <PresentationFormat>On-screen Show (4:3)</PresentationFormat>
  <Paragraphs>775</Paragraphs>
  <Slides>56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Office Theme</vt:lpstr>
      <vt:lpstr>think-cell Slide</vt:lpstr>
      <vt:lpstr>Continuing Professional Teacher Development (CPTD) Management System Overview</vt:lpstr>
      <vt:lpstr>Content Overview</vt:lpstr>
      <vt:lpstr>NATIONAL LEGISLATION AND POLICY</vt:lpstr>
      <vt:lpstr>SACE: Legal Framework</vt:lpstr>
      <vt:lpstr>NATIONAL LEGISLATION AND POLICY</vt:lpstr>
      <vt:lpstr>National Policy Context Continue….</vt:lpstr>
      <vt:lpstr>WHAT IS THE CPTD MANAGEMENT SYSTEM?</vt:lpstr>
      <vt:lpstr>Why Professional/ Teacher Development?</vt:lpstr>
      <vt:lpstr>NPFTED – Purpose of the CPTD MS </vt:lpstr>
      <vt:lpstr>What is the CPTD MS (Overview)…?</vt:lpstr>
      <vt:lpstr>What will SACE Do?</vt:lpstr>
      <vt:lpstr>Types of Professional Development Activities</vt:lpstr>
      <vt:lpstr>EXAMPLES OF WHAT COUNTS AS PD ACTIVITY / PROGRAMME – TYPE 1 (Teacher Initiated/Self-Chosen) – Excluding Employers’ Activities Personal  Development, Work-Based Learning, Professional Activities </vt:lpstr>
      <vt:lpstr>EXAMPLES OF WHAT COUNTS AS PD ACTIVITY / PROGRAMME – TYPE 2 (School-Led/Initiated) Collective, School-Based and School-Focused Professional Development, Professional Collaboration, Collegiality </vt:lpstr>
      <vt:lpstr>EXAMPLES OF WHAT COUNTS AS PD ACTIVITY / PROGRAMME – TYPE 3 (Employer-Led / Other Provider-Led) </vt:lpstr>
      <vt:lpstr>The Basic Structure of the CPTD System</vt:lpstr>
      <vt:lpstr>CPTD SYSTEM TARGET AUDIENCE</vt:lpstr>
      <vt:lpstr>CPTD System Target Audience</vt:lpstr>
      <vt:lpstr>CPTD System Target Audience..</vt:lpstr>
      <vt:lpstr>WHAT HAPPENS BEFORE YOU START WITH YOUR THREE YEAR CPTD SYSTEM CYCLE?</vt:lpstr>
      <vt:lpstr>SIGNING-UP FOR PARTICIPATION IN THE CPTD MANAGEMENT SYSTEM</vt:lpstr>
      <vt:lpstr>SIGNING-UP FOR THE CPTD MANAGEMENT SYSTEM</vt:lpstr>
      <vt:lpstr>SIGNING-UP FOR THE CPTD MANAGEMENT SYSTEM</vt:lpstr>
      <vt:lpstr>  WHAT HAPPENS AFTER SIGNING-UP?  PARTICIPATION IN THE THREE-YEAR CPTD SYSTEM CYCLE BEGINS</vt:lpstr>
      <vt:lpstr>THE THREE COHORTS AND THE CPTD SYSTEM CYCLES AT GLANCE</vt:lpstr>
      <vt:lpstr>How will the process unfold?</vt:lpstr>
      <vt:lpstr>Integrated Quality Management System (IQMS) &amp; CPTD</vt:lpstr>
      <vt:lpstr> Integrated Quality Management System (IQMS) &amp; CPTD MS</vt:lpstr>
      <vt:lpstr>How does IQMS process relates to the CPTD MS Process? </vt:lpstr>
      <vt:lpstr>HOW DO I EARN THE PD POINTS FROM THE THREE TYPES OF PD ACTIVITIES / PROGRAMMES?</vt:lpstr>
      <vt:lpstr>PARTCIPATING IN PD ACTIVITIES AND EARNING PD POINTS</vt:lpstr>
      <vt:lpstr>January – December  Typical PD Activities Type 1</vt:lpstr>
      <vt:lpstr>January – December  Typical PD Activities Type 1......</vt:lpstr>
      <vt:lpstr>January – December Typical PD Activities Type 2</vt:lpstr>
      <vt:lpstr>TYPE 3 PD ACTIVITIES</vt:lpstr>
      <vt:lpstr>January – December  Typical PD Activities Type 3</vt:lpstr>
      <vt:lpstr>January – December  Typical PD Activities Type 3</vt:lpstr>
      <vt:lpstr>HOW DO I RECORD AND REPORT MY PARTICIPATION IN TYPE 1 – 3 PD ACTIVITIES / PROGRAMMES AND PD POINTS EARNED?</vt:lpstr>
      <vt:lpstr>Recording Systems </vt:lpstr>
      <vt:lpstr>Professional Development Portfolio (PDP)</vt:lpstr>
      <vt:lpstr>Professional Development Portfolio (PDP)</vt:lpstr>
      <vt:lpstr>Reporting Participation in PD Activities.. </vt:lpstr>
      <vt:lpstr>Reporting Participation in PD Activities</vt:lpstr>
      <vt:lpstr>Reporting Systems.. </vt:lpstr>
      <vt:lpstr>CPTD MS – Flow of Process</vt:lpstr>
      <vt:lpstr>NATIONAL CPTD SYSTEM PILOT  2010 - 2012</vt:lpstr>
      <vt:lpstr>National Pilot and Outcome</vt:lpstr>
      <vt:lpstr>Implementation and Way-Forward</vt:lpstr>
      <vt:lpstr>3 COHORTS AT A GLANCE</vt:lpstr>
      <vt:lpstr>  THIRD COHORT ORIENTATION SIGN-UP  </vt:lpstr>
      <vt:lpstr>WAY-FORWARD</vt:lpstr>
      <vt:lpstr>FREQUENTLY ASKED QUESTIONS</vt:lpstr>
      <vt:lpstr> Frequently Asked Questions </vt:lpstr>
      <vt:lpstr>Frequently Asked Questions </vt:lpstr>
      <vt:lpstr>Frequently Asked Questions </vt:lpstr>
      <vt:lpstr>     THANK YOU  SACE PRIVATE BAG X 127 CENTURION 0046 012 663 9517 member@sace.org.za 086 571 5260 (Fax to Email) www.sace.org.za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Professional Teacher Development System Overview</dc:title>
  <dc:creator>ellam</dc:creator>
  <cp:lastModifiedBy>ellam</cp:lastModifiedBy>
  <cp:revision>264</cp:revision>
  <cp:lastPrinted>2015-02-06T13:37:02Z</cp:lastPrinted>
  <dcterms:created xsi:type="dcterms:W3CDTF">2015-02-02T10:46:10Z</dcterms:created>
  <dcterms:modified xsi:type="dcterms:W3CDTF">2015-07-14T06:34:48Z</dcterms:modified>
</cp:coreProperties>
</file>